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7"/>
  </p:notesMasterIdLst>
  <p:sldIdLst>
    <p:sldId id="272" r:id="rId5"/>
    <p:sldId id="263" r:id="rId6"/>
    <p:sldId id="264" r:id="rId7"/>
    <p:sldId id="265" r:id="rId8"/>
    <p:sldId id="277" r:id="rId9"/>
    <p:sldId id="278" r:id="rId10"/>
    <p:sldId id="279" r:id="rId11"/>
    <p:sldId id="268" r:id="rId12"/>
    <p:sldId id="274" r:id="rId13"/>
    <p:sldId id="275" r:id="rId14"/>
    <p:sldId id="280" r:id="rId15"/>
    <p:sldId id="26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66CC"/>
    <a:srgbClr val="00424A"/>
    <a:srgbClr val="FAE6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4FEA1-0BBF-43C1-80EF-7029E8F966E3}" v="115" dt="2024-03-26T16:39:50.62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26" autoAdjust="0"/>
    <p:restoredTop sz="93225" autoAdjust="0"/>
  </p:normalViewPr>
  <p:slideViewPr>
    <p:cSldViewPr snapToGrid="0">
      <p:cViewPr varScale="1">
        <p:scale>
          <a:sx n="77" d="100"/>
          <a:sy n="77" d="100"/>
        </p:scale>
        <p:origin x="1190" y="4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70857B-C0F0-46F8-9445-D5F7BE59A218}" type="doc">
      <dgm:prSet loTypeId="urn:microsoft.com/office/officeart/2018/5/layout/IconLeafLabelList" loCatId="icon" qsTypeId="urn:microsoft.com/office/officeart/2005/8/quickstyle/simple1" qsCatId="simple" csTypeId="urn:microsoft.com/office/officeart/2005/8/colors/accent1_2" csCatId="accent1" phldr="1"/>
      <dgm:spPr/>
      <dgm:t>
        <a:bodyPr/>
        <a:lstStyle/>
        <a:p>
          <a:endParaRPr lang="en-US"/>
        </a:p>
      </dgm:t>
    </dgm:pt>
    <dgm:pt modelId="{992B11D9-7BC0-4ACC-9B4E-DFF76BB73AAE}">
      <dgm:prSet/>
      <dgm:spPr/>
      <dgm:t>
        <a:bodyPr/>
        <a:lstStyle/>
        <a:p>
          <a:pPr algn="ctr">
            <a:lnSpc>
              <a:spcPct val="100000"/>
            </a:lnSpc>
            <a:defRPr cap="all"/>
          </a:pPr>
          <a:r>
            <a:rPr lang="nl-NL" dirty="0"/>
            <a:t>De sectie groeit in 2023, met name door de fusie NIP- </a:t>
          </a:r>
          <a:r>
            <a:rPr lang="nl-NL" dirty="0" err="1"/>
            <a:t>NVgzp</a:t>
          </a:r>
          <a:r>
            <a:rPr lang="nl-NL" dirty="0"/>
            <a:t>, naar bijna 300 leden.</a:t>
          </a:r>
          <a:endParaRPr lang="en-US" dirty="0"/>
        </a:p>
      </dgm:t>
    </dgm:pt>
    <dgm:pt modelId="{5EAFBD5D-0ABE-4CD0-9A75-DF37C3F2C838}" type="parTrans" cxnId="{1384D651-E1F4-4710-B602-A289603547F9}">
      <dgm:prSet/>
      <dgm:spPr/>
      <dgm:t>
        <a:bodyPr/>
        <a:lstStyle/>
        <a:p>
          <a:pPr algn="ctr"/>
          <a:endParaRPr lang="en-US"/>
        </a:p>
      </dgm:t>
    </dgm:pt>
    <dgm:pt modelId="{7B15C8CE-5BEB-4B9B-B9AC-3F497C0A3E86}" type="sibTrans" cxnId="{1384D651-E1F4-4710-B602-A289603547F9}">
      <dgm:prSet/>
      <dgm:spPr/>
      <dgm:t>
        <a:bodyPr/>
        <a:lstStyle/>
        <a:p>
          <a:pPr algn="ctr">
            <a:lnSpc>
              <a:spcPct val="100000"/>
            </a:lnSpc>
          </a:pPr>
          <a:endParaRPr lang="en-US"/>
        </a:p>
      </dgm:t>
    </dgm:pt>
    <dgm:pt modelId="{8DE45C93-C0D6-4836-97EE-D6E8A7BFBAA5}">
      <dgm:prSet/>
      <dgm:spPr/>
      <dgm:t>
        <a:bodyPr/>
        <a:lstStyle/>
        <a:p>
          <a:pPr algn="ctr">
            <a:lnSpc>
              <a:spcPct val="100000"/>
            </a:lnSpc>
            <a:defRPr cap="all"/>
          </a:pPr>
          <a:r>
            <a:rPr lang="nl-NL" dirty="0"/>
            <a:t>Aantal sectieleden op 1 januari 2024: 11 </a:t>
          </a:r>
        </a:p>
        <a:p>
          <a:pPr algn="ctr">
            <a:lnSpc>
              <a:spcPct val="100000"/>
            </a:lnSpc>
            <a:defRPr cap="all"/>
          </a:pPr>
          <a:r>
            <a:rPr lang="nl-NL" dirty="0"/>
            <a:t>Verdere inventarisatie van het expertteam in opkomst!</a:t>
          </a:r>
          <a:endParaRPr lang="en-US" dirty="0"/>
        </a:p>
      </dgm:t>
    </dgm:pt>
    <dgm:pt modelId="{C6DFD67D-3413-4E69-9930-4421B2B93D59}" type="parTrans" cxnId="{F9C4B16A-15CC-48B3-8B5A-27C8D3CEF910}">
      <dgm:prSet/>
      <dgm:spPr/>
      <dgm:t>
        <a:bodyPr/>
        <a:lstStyle/>
        <a:p>
          <a:pPr algn="ctr"/>
          <a:endParaRPr lang="en-US"/>
        </a:p>
      </dgm:t>
    </dgm:pt>
    <dgm:pt modelId="{DC019EA2-BEE1-450F-823A-926D81342412}" type="sibTrans" cxnId="{F9C4B16A-15CC-48B3-8B5A-27C8D3CEF910}">
      <dgm:prSet/>
      <dgm:spPr/>
      <dgm:t>
        <a:bodyPr/>
        <a:lstStyle/>
        <a:p>
          <a:pPr algn="ctr">
            <a:lnSpc>
              <a:spcPct val="100000"/>
            </a:lnSpc>
          </a:pPr>
          <a:endParaRPr lang="en-US"/>
        </a:p>
      </dgm:t>
    </dgm:pt>
    <dgm:pt modelId="{4CE41A5A-BB38-42A4-95DE-014E6567697C}">
      <dgm:prSet/>
      <dgm:spPr/>
      <dgm:t>
        <a:bodyPr/>
        <a:lstStyle/>
        <a:p>
          <a:pPr algn="ctr">
            <a:lnSpc>
              <a:spcPct val="100000"/>
            </a:lnSpc>
            <a:defRPr cap="all"/>
          </a:pPr>
          <a:r>
            <a:rPr lang="nl-NL"/>
            <a:t>Prof. Vivienne de Vogel bijzonder lid van de forensische sectie naar aanleiding van haar oratie in Maastricht</a:t>
          </a:r>
          <a:endParaRPr lang="en-US"/>
        </a:p>
      </dgm:t>
    </dgm:pt>
    <dgm:pt modelId="{0EACEF0F-1570-4BC5-8894-371B73270434}" type="parTrans" cxnId="{B12D7E3A-717F-4C9F-8A55-53C94DCFDD1C}">
      <dgm:prSet/>
      <dgm:spPr/>
      <dgm:t>
        <a:bodyPr/>
        <a:lstStyle/>
        <a:p>
          <a:pPr algn="ctr"/>
          <a:endParaRPr lang="en-US"/>
        </a:p>
      </dgm:t>
    </dgm:pt>
    <dgm:pt modelId="{F5CF6014-21BD-4692-BB8E-A42ECF5BD31C}" type="sibTrans" cxnId="{B12D7E3A-717F-4C9F-8A55-53C94DCFDD1C}">
      <dgm:prSet/>
      <dgm:spPr/>
      <dgm:t>
        <a:bodyPr/>
        <a:lstStyle/>
        <a:p>
          <a:pPr algn="ctr">
            <a:lnSpc>
              <a:spcPct val="100000"/>
            </a:lnSpc>
          </a:pPr>
          <a:endParaRPr lang="en-US"/>
        </a:p>
      </dgm:t>
    </dgm:pt>
    <dgm:pt modelId="{83430FA6-CF41-48CD-9D93-C7179B39C5E0}">
      <dgm:prSet/>
      <dgm:spPr/>
      <dgm:t>
        <a:bodyPr/>
        <a:lstStyle/>
        <a:p>
          <a:pPr algn="ctr">
            <a:lnSpc>
              <a:spcPct val="100000"/>
            </a:lnSpc>
            <a:defRPr cap="all"/>
          </a:pPr>
          <a:r>
            <a:rPr lang="nl-NL" dirty="0"/>
            <a:t>In werkgroepen en klankbordgroepen van het EFP,  NIFP  Utrecht en WODC in Den Haag werden bijdragen geleverd.</a:t>
          </a:r>
          <a:endParaRPr lang="en-US" dirty="0"/>
        </a:p>
      </dgm:t>
    </dgm:pt>
    <dgm:pt modelId="{9E7A46E0-A358-4125-9353-9263EB39C872}" type="parTrans" cxnId="{0CF7EB06-1E5D-4471-B7D5-9698285ABE64}">
      <dgm:prSet/>
      <dgm:spPr/>
      <dgm:t>
        <a:bodyPr/>
        <a:lstStyle/>
        <a:p>
          <a:pPr algn="ctr"/>
          <a:endParaRPr lang="en-US"/>
        </a:p>
      </dgm:t>
    </dgm:pt>
    <dgm:pt modelId="{07A95DBA-B665-484D-BDC7-10F9E66D7FEF}" type="sibTrans" cxnId="{0CF7EB06-1E5D-4471-B7D5-9698285ABE64}">
      <dgm:prSet/>
      <dgm:spPr/>
      <dgm:t>
        <a:bodyPr/>
        <a:lstStyle/>
        <a:p>
          <a:pPr algn="ctr"/>
          <a:endParaRPr lang="en-US"/>
        </a:p>
      </dgm:t>
    </dgm:pt>
    <dgm:pt modelId="{BB7DA7E0-F049-477E-A8A6-BF43B226DFA8}" type="pres">
      <dgm:prSet presAssocID="{D770857B-C0F0-46F8-9445-D5F7BE59A218}" presName="root" presStyleCnt="0">
        <dgm:presLayoutVars>
          <dgm:dir/>
          <dgm:resizeHandles val="exact"/>
        </dgm:presLayoutVars>
      </dgm:prSet>
      <dgm:spPr/>
    </dgm:pt>
    <dgm:pt modelId="{0B4DF189-0F71-4F2A-BA9A-333FF836FFB4}" type="pres">
      <dgm:prSet presAssocID="{992B11D9-7BC0-4ACC-9B4E-DFF76BB73AAE}" presName="compNode" presStyleCnt="0"/>
      <dgm:spPr/>
    </dgm:pt>
    <dgm:pt modelId="{85FC8E93-4C8C-44B4-AE4E-F8CE20B74439}" type="pres">
      <dgm:prSet presAssocID="{992B11D9-7BC0-4ACC-9B4E-DFF76BB73AAE}" presName="iconBgRect" presStyleLbl="bgShp" presStyleIdx="0" presStyleCnt="4"/>
      <dgm:spPr>
        <a:prstGeom prst="round2DiagRect">
          <a:avLst>
            <a:gd name="adj1" fmla="val 29727"/>
            <a:gd name="adj2" fmla="val 0"/>
          </a:avLst>
        </a:prstGeom>
      </dgm:spPr>
    </dgm:pt>
    <dgm:pt modelId="{CFF363FC-07CF-4DCF-B6A5-E02EBF8A77C9}" type="pres">
      <dgm:prSet presAssocID="{992B11D9-7BC0-4ACC-9B4E-DFF76BB73AA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Verbroken"/>
        </a:ext>
      </dgm:extLst>
    </dgm:pt>
    <dgm:pt modelId="{39A46066-7BDE-416D-916F-50798FFD109C}" type="pres">
      <dgm:prSet presAssocID="{992B11D9-7BC0-4ACC-9B4E-DFF76BB73AAE}" presName="spaceRect" presStyleCnt="0"/>
      <dgm:spPr/>
    </dgm:pt>
    <dgm:pt modelId="{665BAACB-AC66-4081-8C78-2FF929EA9B90}" type="pres">
      <dgm:prSet presAssocID="{992B11D9-7BC0-4ACC-9B4E-DFF76BB73AAE}" presName="textRect" presStyleLbl="revTx" presStyleIdx="0" presStyleCnt="4">
        <dgm:presLayoutVars>
          <dgm:chMax val="1"/>
          <dgm:chPref val="1"/>
        </dgm:presLayoutVars>
      </dgm:prSet>
      <dgm:spPr/>
    </dgm:pt>
    <dgm:pt modelId="{60414C11-5F5E-49BD-8991-821C1A385FA0}" type="pres">
      <dgm:prSet presAssocID="{7B15C8CE-5BEB-4B9B-B9AC-3F497C0A3E86}" presName="sibTrans" presStyleCnt="0"/>
      <dgm:spPr/>
    </dgm:pt>
    <dgm:pt modelId="{0065C061-EB26-47A8-B51A-D05AD519F290}" type="pres">
      <dgm:prSet presAssocID="{8DE45C93-C0D6-4836-97EE-D6E8A7BFBAA5}" presName="compNode" presStyleCnt="0"/>
      <dgm:spPr/>
    </dgm:pt>
    <dgm:pt modelId="{00C209B4-4CA8-4E28-B61C-A9AED5C140A6}" type="pres">
      <dgm:prSet presAssocID="{8DE45C93-C0D6-4836-97EE-D6E8A7BFBAA5}" presName="iconBgRect" presStyleLbl="bgShp" presStyleIdx="1" presStyleCnt="4"/>
      <dgm:spPr>
        <a:prstGeom prst="round2DiagRect">
          <a:avLst>
            <a:gd name="adj1" fmla="val 29727"/>
            <a:gd name="adj2" fmla="val 0"/>
          </a:avLst>
        </a:prstGeom>
      </dgm:spPr>
    </dgm:pt>
    <dgm:pt modelId="{01A7E3A5-DF8B-4312-8C50-7D9D224BF787}" type="pres">
      <dgm:prSet presAssocID="{8DE45C93-C0D6-4836-97EE-D6E8A7BFBAA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Japanese Dolls"/>
        </a:ext>
      </dgm:extLst>
    </dgm:pt>
    <dgm:pt modelId="{AF511BCE-3071-4991-B919-960DEC91CC7B}" type="pres">
      <dgm:prSet presAssocID="{8DE45C93-C0D6-4836-97EE-D6E8A7BFBAA5}" presName="spaceRect" presStyleCnt="0"/>
      <dgm:spPr/>
    </dgm:pt>
    <dgm:pt modelId="{9FF5D7B7-BB4E-41E1-BFCF-0644DB0AE953}" type="pres">
      <dgm:prSet presAssocID="{8DE45C93-C0D6-4836-97EE-D6E8A7BFBAA5}" presName="textRect" presStyleLbl="revTx" presStyleIdx="1" presStyleCnt="4">
        <dgm:presLayoutVars>
          <dgm:chMax val="1"/>
          <dgm:chPref val="1"/>
        </dgm:presLayoutVars>
      </dgm:prSet>
      <dgm:spPr/>
    </dgm:pt>
    <dgm:pt modelId="{732B14CC-A845-4FE2-89BC-05EF4371B28F}" type="pres">
      <dgm:prSet presAssocID="{DC019EA2-BEE1-450F-823A-926D81342412}" presName="sibTrans" presStyleCnt="0"/>
      <dgm:spPr/>
    </dgm:pt>
    <dgm:pt modelId="{8F665EF2-FD52-4F88-95B4-922DEEF7C4E6}" type="pres">
      <dgm:prSet presAssocID="{4CE41A5A-BB38-42A4-95DE-014E6567697C}" presName="compNode" presStyleCnt="0"/>
      <dgm:spPr/>
    </dgm:pt>
    <dgm:pt modelId="{1C1298F4-60FD-4258-AD6F-26D68CEE9407}" type="pres">
      <dgm:prSet presAssocID="{4CE41A5A-BB38-42A4-95DE-014E6567697C}" presName="iconBgRect" presStyleLbl="bgShp" presStyleIdx="2" presStyleCnt="4"/>
      <dgm:spPr>
        <a:prstGeom prst="round2DiagRect">
          <a:avLst>
            <a:gd name="adj1" fmla="val 29727"/>
            <a:gd name="adj2" fmla="val 0"/>
          </a:avLst>
        </a:prstGeom>
      </dgm:spPr>
    </dgm:pt>
    <dgm:pt modelId="{850D98A9-11A1-428B-BE83-945A3F1D2C25}" type="pres">
      <dgm:prSet presAssocID="{4CE41A5A-BB38-42A4-95DE-014E6567697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Wetenschapper"/>
        </a:ext>
      </dgm:extLst>
    </dgm:pt>
    <dgm:pt modelId="{A8FC56DA-8D45-42DE-803E-ECBDB70316FC}" type="pres">
      <dgm:prSet presAssocID="{4CE41A5A-BB38-42A4-95DE-014E6567697C}" presName="spaceRect" presStyleCnt="0"/>
      <dgm:spPr/>
    </dgm:pt>
    <dgm:pt modelId="{DB557CE1-60DC-49D6-9B0F-9593B4B16255}" type="pres">
      <dgm:prSet presAssocID="{4CE41A5A-BB38-42A4-95DE-014E6567697C}" presName="textRect" presStyleLbl="revTx" presStyleIdx="2" presStyleCnt="4">
        <dgm:presLayoutVars>
          <dgm:chMax val="1"/>
          <dgm:chPref val="1"/>
        </dgm:presLayoutVars>
      </dgm:prSet>
      <dgm:spPr/>
    </dgm:pt>
    <dgm:pt modelId="{EBD4D530-717D-4C86-96CF-71FBEB860B54}" type="pres">
      <dgm:prSet presAssocID="{F5CF6014-21BD-4692-BB8E-A42ECF5BD31C}" presName="sibTrans" presStyleCnt="0"/>
      <dgm:spPr/>
    </dgm:pt>
    <dgm:pt modelId="{912A5802-86F8-4C5D-B05C-DB55C30817DC}" type="pres">
      <dgm:prSet presAssocID="{83430FA6-CF41-48CD-9D93-C7179B39C5E0}" presName="compNode" presStyleCnt="0"/>
      <dgm:spPr/>
    </dgm:pt>
    <dgm:pt modelId="{009E2B09-DC66-402D-BD01-9A3D906BB8E2}" type="pres">
      <dgm:prSet presAssocID="{83430FA6-CF41-48CD-9D93-C7179B39C5E0}" presName="iconBgRect" presStyleLbl="bgShp" presStyleIdx="3" presStyleCnt="4"/>
      <dgm:spPr>
        <a:prstGeom prst="round2DiagRect">
          <a:avLst>
            <a:gd name="adj1" fmla="val 29727"/>
            <a:gd name="adj2" fmla="val 0"/>
          </a:avLst>
        </a:prstGeom>
      </dgm:spPr>
    </dgm:pt>
    <dgm:pt modelId="{B81D6621-B321-4DE2-B41E-0E9B96430D37}" type="pres">
      <dgm:prSet presAssocID="{83430FA6-CF41-48CD-9D93-C7179B39C5E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Leprechaun Hat"/>
        </a:ext>
      </dgm:extLst>
    </dgm:pt>
    <dgm:pt modelId="{6F1491A8-4513-4317-BE27-6076DBF92172}" type="pres">
      <dgm:prSet presAssocID="{83430FA6-CF41-48CD-9D93-C7179B39C5E0}" presName="spaceRect" presStyleCnt="0"/>
      <dgm:spPr/>
    </dgm:pt>
    <dgm:pt modelId="{894BAB70-42DA-4E60-BB97-20CE4EADCDB2}" type="pres">
      <dgm:prSet presAssocID="{83430FA6-CF41-48CD-9D93-C7179B39C5E0}" presName="textRect" presStyleLbl="revTx" presStyleIdx="3" presStyleCnt="4">
        <dgm:presLayoutVars>
          <dgm:chMax val="1"/>
          <dgm:chPref val="1"/>
        </dgm:presLayoutVars>
      </dgm:prSet>
      <dgm:spPr/>
    </dgm:pt>
  </dgm:ptLst>
  <dgm:cxnLst>
    <dgm:cxn modelId="{37D4C005-9924-4FB1-8416-B766CC7C6814}" type="presOf" srcId="{992B11D9-7BC0-4ACC-9B4E-DFF76BB73AAE}" destId="{665BAACB-AC66-4081-8C78-2FF929EA9B90}" srcOrd="0" destOrd="0" presId="urn:microsoft.com/office/officeart/2018/5/layout/IconLeafLabelList"/>
    <dgm:cxn modelId="{0CF7EB06-1E5D-4471-B7D5-9698285ABE64}" srcId="{D770857B-C0F0-46F8-9445-D5F7BE59A218}" destId="{83430FA6-CF41-48CD-9D93-C7179B39C5E0}" srcOrd="3" destOrd="0" parTransId="{9E7A46E0-A358-4125-9353-9263EB39C872}" sibTransId="{07A95DBA-B665-484D-BDC7-10F9E66D7FEF}"/>
    <dgm:cxn modelId="{B12D7E3A-717F-4C9F-8A55-53C94DCFDD1C}" srcId="{D770857B-C0F0-46F8-9445-D5F7BE59A218}" destId="{4CE41A5A-BB38-42A4-95DE-014E6567697C}" srcOrd="2" destOrd="0" parTransId="{0EACEF0F-1570-4BC5-8894-371B73270434}" sibTransId="{F5CF6014-21BD-4692-BB8E-A42ECF5BD31C}"/>
    <dgm:cxn modelId="{F9C4B16A-15CC-48B3-8B5A-27C8D3CEF910}" srcId="{D770857B-C0F0-46F8-9445-D5F7BE59A218}" destId="{8DE45C93-C0D6-4836-97EE-D6E8A7BFBAA5}" srcOrd="1" destOrd="0" parTransId="{C6DFD67D-3413-4E69-9930-4421B2B93D59}" sibTransId="{DC019EA2-BEE1-450F-823A-926D81342412}"/>
    <dgm:cxn modelId="{1384D651-E1F4-4710-B602-A289603547F9}" srcId="{D770857B-C0F0-46F8-9445-D5F7BE59A218}" destId="{992B11D9-7BC0-4ACC-9B4E-DFF76BB73AAE}" srcOrd="0" destOrd="0" parTransId="{5EAFBD5D-0ABE-4CD0-9A75-DF37C3F2C838}" sibTransId="{7B15C8CE-5BEB-4B9B-B9AC-3F497C0A3E86}"/>
    <dgm:cxn modelId="{F34C2C77-DDF8-49AA-8CDB-26E2C451E20E}" type="presOf" srcId="{4CE41A5A-BB38-42A4-95DE-014E6567697C}" destId="{DB557CE1-60DC-49D6-9B0F-9593B4B16255}" srcOrd="0" destOrd="0" presId="urn:microsoft.com/office/officeart/2018/5/layout/IconLeafLabelList"/>
    <dgm:cxn modelId="{9A90CB7C-A2B7-42B1-8547-AA259100D7CB}" type="presOf" srcId="{8DE45C93-C0D6-4836-97EE-D6E8A7BFBAA5}" destId="{9FF5D7B7-BB4E-41E1-BFCF-0644DB0AE953}" srcOrd="0" destOrd="0" presId="urn:microsoft.com/office/officeart/2018/5/layout/IconLeafLabelList"/>
    <dgm:cxn modelId="{F3E5FF82-2641-4C00-A9D1-D0750AD32054}" type="presOf" srcId="{83430FA6-CF41-48CD-9D93-C7179B39C5E0}" destId="{894BAB70-42DA-4E60-BB97-20CE4EADCDB2}" srcOrd="0" destOrd="0" presId="urn:microsoft.com/office/officeart/2018/5/layout/IconLeafLabelList"/>
    <dgm:cxn modelId="{96918CE2-B476-4590-B1B4-298638521E1C}" type="presOf" srcId="{D770857B-C0F0-46F8-9445-D5F7BE59A218}" destId="{BB7DA7E0-F049-477E-A8A6-BF43B226DFA8}" srcOrd="0" destOrd="0" presId="urn:microsoft.com/office/officeart/2018/5/layout/IconLeafLabelList"/>
    <dgm:cxn modelId="{05123306-0309-4B8C-B948-8F3399581DB4}" type="presParOf" srcId="{BB7DA7E0-F049-477E-A8A6-BF43B226DFA8}" destId="{0B4DF189-0F71-4F2A-BA9A-333FF836FFB4}" srcOrd="0" destOrd="0" presId="urn:microsoft.com/office/officeart/2018/5/layout/IconLeafLabelList"/>
    <dgm:cxn modelId="{4FA35B79-31C4-4B99-BD1E-46F0FA9A7054}" type="presParOf" srcId="{0B4DF189-0F71-4F2A-BA9A-333FF836FFB4}" destId="{85FC8E93-4C8C-44B4-AE4E-F8CE20B74439}" srcOrd="0" destOrd="0" presId="urn:microsoft.com/office/officeart/2018/5/layout/IconLeafLabelList"/>
    <dgm:cxn modelId="{FF9CAB6A-01C2-42A7-BC07-C718C2021662}" type="presParOf" srcId="{0B4DF189-0F71-4F2A-BA9A-333FF836FFB4}" destId="{CFF363FC-07CF-4DCF-B6A5-E02EBF8A77C9}" srcOrd="1" destOrd="0" presId="urn:microsoft.com/office/officeart/2018/5/layout/IconLeafLabelList"/>
    <dgm:cxn modelId="{0EC21472-1EC3-4A11-9554-EB2AD3606CCF}" type="presParOf" srcId="{0B4DF189-0F71-4F2A-BA9A-333FF836FFB4}" destId="{39A46066-7BDE-416D-916F-50798FFD109C}" srcOrd="2" destOrd="0" presId="urn:microsoft.com/office/officeart/2018/5/layout/IconLeafLabelList"/>
    <dgm:cxn modelId="{3EFAEBA1-097A-4D16-939A-9C1D16BB2B83}" type="presParOf" srcId="{0B4DF189-0F71-4F2A-BA9A-333FF836FFB4}" destId="{665BAACB-AC66-4081-8C78-2FF929EA9B90}" srcOrd="3" destOrd="0" presId="urn:microsoft.com/office/officeart/2018/5/layout/IconLeafLabelList"/>
    <dgm:cxn modelId="{093DAC6E-48D4-4E5B-B757-72FAC7D3EB8D}" type="presParOf" srcId="{BB7DA7E0-F049-477E-A8A6-BF43B226DFA8}" destId="{60414C11-5F5E-49BD-8991-821C1A385FA0}" srcOrd="1" destOrd="0" presId="urn:microsoft.com/office/officeart/2018/5/layout/IconLeafLabelList"/>
    <dgm:cxn modelId="{3ED0EAB1-793C-4516-AB7C-553DF095D289}" type="presParOf" srcId="{BB7DA7E0-F049-477E-A8A6-BF43B226DFA8}" destId="{0065C061-EB26-47A8-B51A-D05AD519F290}" srcOrd="2" destOrd="0" presId="urn:microsoft.com/office/officeart/2018/5/layout/IconLeafLabelList"/>
    <dgm:cxn modelId="{27316D1F-347B-4274-B731-2C883B9BE211}" type="presParOf" srcId="{0065C061-EB26-47A8-B51A-D05AD519F290}" destId="{00C209B4-4CA8-4E28-B61C-A9AED5C140A6}" srcOrd="0" destOrd="0" presId="urn:microsoft.com/office/officeart/2018/5/layout/IconLeafLabelList"/>
    <dgm:cxn modelId="{E4842CE8-2683-454E-B6B4-E2E0B1CB0E17}" type="presParOf" srcId="{0065C061-EB26-47A8-B51A-D05AD519F290}" destId="{01A7E3A5-DF8B-4312-8C50-7D9D224BF787}" srcOrd="1" destOrd="0" presId="urn:microsoft.com/office/officeart/2018/5/layout/IconLeafLabelList"/>
    <dgm:cxn modelId="{F01E1BE5-50EA-4857-8909-B24CF314B954}" type="presParOf" srcId="{0065C061-EB26-47A8-B51A-D05AD519F290}" destId="{AF511BCE-3071-4991-B919-960DEC91CC7B}" srcOrd="2" destOrd="0" presId="urn:microsoft.com/office/officeart/2018/5/layout/IconLeafLabelList"/>
    <dgm:cxn modelId="{30F6B8B5-4F40-44CF-A7A5-DF97D562952E}" type="presParOf" srcId="{0065C061-EB26-47A8-B51A-D05AD519F290}" destId="{9FF5D7B7-BB4E-41E1-BFCF-0644DB0AE953}" srcOrd="3" destOrd="0" presId="urn:microsoft.com/office/officeart/2018/5/layout/IconLeafLabelList"/>
    <dgm:cxn modelId="{BF238625-2FFE-4E46-9A5D-749FA6BEB704}" type="presParOf" srcId="{BB7DA7E0-F049-477E-A8A6-BF43B226DFA8}" destId="{732B14CC-A845-4FE2-89BC-05EF4371B28F}" srcOrd="3" destOrd="0" presId="urn:microsoft.com/office/officeart/2018/5/layout/IconLeafLabelList"/>
    <dgm:cxn modelId="{DBC4817D-5298-4F64-8C01-6308522DCBD4}" type="presParOf" srcId="{BB7DA7E0-F049-477E-A8A6-BF43B226DFA8}" destId="{8F665EF2-FD52-4F88-95B4-922DEEF7C4E6}" srcOrd="4" destOrd="0" presId="urn:microsoft.com/office/officeart/2018/5/layout/IconLeafLabelList"/>
    <dgm:cxn modelId="{33B5F47E-8AF8-4986-BA61-1CD52DA06989}" type="presParOf" srcId="{8F665EF2-FD52-4F88-95B4-922DEEF7C4E6}" destId="{1C1298F4-60FD-4258-AD6F-26D68CEE9407}" srcOrd="0" destOrd="0" presId="urn:microsoft.com/office/officeart/2018/5/layout/IconLeafLabelList"/>
    <dgm:cxn modelId="{653730AF-D3C0-4125-9271-D464EF7FC275}" type="presParOf" srcId="{8F665EF2-FD52-4F88-95B4-922DEEF7C4E6}" destId="{850D98A9-11A1-428B-BE83-945A3F1D2C25}" srcOrd="1" destOrd="0" presId="urn:microsoft.com/office/officeart/2018/5/layout/IconLeafLabelList"/>
    <dgm:cxn modelId="{B1F9B086-F490-4103-A07E-BE790F1F00E6}" type="presParOf" srcId="{8F665EF2-FD52-4F88-95B4-922DEEF7C4E6}" destId="{A8FC56DA-8D45-42DE-803E-ECBDB70316FC}" srcOrd="2" destOrd="0" presId="urn:microsoft.com/office/officeart/2018/5/layout/IconLeafLabelList"/>
    <dgm:cxn modelId="{307AA1EC-6D3F-41B2-9E97-F09B4B6E4405}" type="presParOf" srcId="{8F665EF2-FD52-4F88-95B4-922DEEF7C4E6}" destId="{DB557CE1-60DC-49D6-9B0F-9593B4B16255}" srcOrd="3" destOrd="0" presId="urn:microsoft.com/office/officeart/2018/5/layout/IconLeafLabelList"/>
    <dgm:cxn modelId="{3B04E4B5-7919-4CD5-A19C-46A2A2E508B7}" type="presParOf" srcId="{BB7DA7E0-F049-477E-A8A6-BF43B226DFA8}" destId="{EBD4D530-717D-4C86-96CF-71FBEB860B54}" srcOrd="5" destOrd="0" presId="urn:microsoft.com/office/officeart/2018/5/layout/IconLeafLabelList"/>
    <dgm:cxn modelId="{37D833E8-8628-4112-9229-50C22458EAF5}" type="presParOf" srcId="{BB7DA7E0-F049-477E-A8A6-BF43B226DFA8}" destId="{912A5802-86F8-4C5D-B05C-DB55C30817DC}" srcOrd="6" destOrd="0" presId="urn:microsoft.com/office/officeart/2018/5/layout/IconLeafLabelList"/>
    <dgm:cxn modelId="{E0B3A945-971B-43DB-B425-BDFD95CE4315}" type="presParOf" srcId="{912A5802-86F8-4C5D-B05C-DB55C30817DC}" destId="{009E2B09-DC66-402D-BD01-9A3D906BB8E2}" srcOrd="0" destOrd="0" presId="urn:microsoft.com/office/officeart/2018/5/layout/IconLeafLabelList"/>
    <dgm:cxn modelId="{0DBD65CD-7023-45C6-93A5-9C0B8B444135}" type="presParOf" srcId="{912A5802-86F8-4C5D-B05C-DB55C30817DC}" destId="{B81D6621-B321-4DE2-B41E-0E9B96430D37}" srcOrd="1" destOrd="0" presId="urn:microsoft.com/office/officeart/2018/5/layout/IconLeafLabelList"/>
    <dgm:cxn modelId="{DB9402AE-6BDD-4B8C-9916-61F2D0B328E4}" type="presParOf" srcId="{912A5802-86F8-4C5D-B05C-DB55C30817DC}" destId="{6F1491A8-4513-4317-BE27-6076DBF92172}" srcOrd="2" destOrd="0" presId="urn:microsoft.com/office/officeart/2018/5/layout/IconLeafLabelList"/>
    <dgm:cxn modelId="{06AD5E3D-E079-4320-96E4-D7AEFC8EF3F9}" type="presParOf" srcId="{912A5802-86F8-4C5D-B05C-DB55C30817DC}" destId="{894BAB70-42DA-4E60-BB97-20CE4EADCDB2}" srcOrd="3" destOrd="0" presId="urn:microsoft.com/office/officeart/2018/5/layout/IconLeaf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0DECC9-EDF7-4470-BA9A-6BCB9F3A97D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6039A99-2AE4-4B7E-B4CD-47FEF86AF50E}">
      <dgm:prSet/>
      <dgm:spPr/>
      <dgm:t>
        <a:bodyPr/>
        <a:lstStyle/>
        <a:p>
          <a:r>
            <a:rPr lang="nl-NL" dirty="0"/>
            <a:t>In samenwerking met de VGCt en FPA Transfore in februari 2023 een studiedag in Deventer over de innovaties in de forensische zorg .</a:t>
          </a:r>
          <a:endParaRPr lang="en-US" dirty="0"/>
        </a:p>
      </dgm:t>
    </dgm:pt>
    <dgm:pt modelId="{71CFF1BB-DE36-44D1-885A-137F8D3926C5}" type="parTrans" cxnId="{818277F1-77BF-45BB-9C58-BD051C989A91}">
      <dgm:prSet/>
      <dgm:spPr/>
      <dgm:t>
        <a:bodyPr/>
        <a:lstStyle/>
        <a:p>
          <a:endParaRPr lang="en-US"/>
        </a:p>
      </dgm:t>
    </dgm:pt>
    <dgm:pt modelId="{DFCB98D5-E0ED-4BC9-AB84-334129C84037}" type="sibTrans" cxnId="{818277F1-77BF-45BB-9C58-BD051C989A91}">
      <dgm:prSet/>
      <dgm:spPr/>
      <dgm:t>
        <a:bodyPr/>
        <a:lstStyle/>
        <a:p>
          <a:endParaRPr lang="en-US"/>
        </a:p>
      </dgm:t>
    </dgm:pt>
    <dgm:pt modelId="{3B622658-E493-4C70-8780-F65AA736DE32}">
      <dgm:prSet/>
      <dgm:spPr/>
      <dgm:t>
        <a:bodyPr/>
        <a:lstStyle/>
        <a:p>
          <a:r>
            <a:rPr lang="nl-NL" dirty="0"/>
            <a:t>In mei 2023 vertegenwoordigd op de jaarlijkse Dag van de Forensische Zorg. </a:t>
          </a:r>
          <a:endParaRPr lang="en-US" dirty="0"/>
        </a:p>
      </dgm:t>
    </dgm:pt>
    <dgm:pt modelId="{6FE8A238-3BB6-4958-A216-8FCAA0F0528B}" type="parTrans" cxnId="{8C332EAB-CBCB-48B0-ABCF-18DB1E229816}">
      <dgm:prSet/>
      <dgm:spPr/>
      <dgm:t>
        <a:bodyPr/>
        <a:lstStyle/>
        <a:p>
          <a:endParaRPr lang="en-US"/>
        </a:p>
      </dgm:t>
    </dgm:pt>
    <dgm:pt modelId="{3C801302-7AF8-4262-8BC8-06D38B376D3F}" type="sibTrans" cxnId="{8C332EAB-CBCB-48B0-ABCF-18DB1E229816}">
      <dgm:prSet/>
      <dgm:spPr/>
      <dgm:t>
        <a:bodyPr/>
        <a:lstStyle/>
        <a:p>
          <a:endParaRPr lang="en-US"/>
        </a:p>
      </dgm:t>
    </dgm:pt>
    <dgm:pt modelId="{BCF6AD3F-987E-48D7-A019-4A82CA33A6F5}">
      <dgm:prSet/>
      <dgm:spPr/>
      <dgm:t>
        <a:bodyPr/>
        <a:lstStyle/>
        <a:p>
          <a:r>
            <a:rPr lang="nl-NL" dirty="0"/>
            <a:t>In Brighton aanwezig op de European Conference of Psychologie (ECP juli 2023) waarbij 3 leden van de sectie een symposium gaven  over forensische psychologie in Nederland</a:t>
          </a:r>
          <a:endParaRPr lang="en-US" dirty="0"/>
        </a:p>
      </dgm:t>
    </dgm:pt>
    <dgm:pt modelId="{64443757-51AA-4696-8DCC-48C644219F4A}" type="parTrans" cxnId="{BA1DCD1D-5143-4613-8AF1-B338B419524E}">
      <dgm:prSet/>
      <dgm:spPr/>
      <dgm:t>
        <a:bodyPr/>
        <a:lstStyle/>
        <a:p>
          <a:endParaRPr lang="en-US"/>
        </a:p>
      </dgm:t>
    </dgm:pt>
    <dgm:pt modelId="{A034AFA7-79B7-429F-BA8C-CE6D46C337F1}" type="sibTrans" cxnId="{BA1DCD1D-5143-4613-8AF1-B338B419524E}">
      <dgm:prSet/>
      <dgm:spPr/>
      <dgm:t>
        <a:bodyPr/>
        <a:lstStyle/>
        <a:p>
          <a:endParaRPr lang="en-US"/>
        </a:p>
      </dgm:t>
    </dgm:pt>
    <dgm:pt modelId="{A5768EC1-F080-4720-86DA-AF22D1FBAF77}">
      <dgm:prSet/>
      <dgm:spPr/>
      <dgm:t>
        <a:bodyPr/>
        <a:lstStyle/>
        <a:p>
          <a:r>
            <a:rPr lang="nl-NL" dirty="0"/>
            <a:t>In Sydney aanwezig op het congres van de International Association of </a:t>
          </a:r>
          <a:r>
            <a:rPr lang="nl-NL" dirty="0" err="1"/>
            <a:t>Forensic</a:t>
          </a:r>
          <a:r>
            <a:rPr lang="nl-NL" dirty="0"/>
            <a:t> </a:t>
          </a:r>
          <a:r>
            <a:rPr lang="nl-NL" dirty="0" err="1"/>
            <a:t>Mental</a:t>
          </a:r>
          <a:r>
            <a:rPr lang="nl-NL" dirty="0"/>
            <a:t> Health Services in Sydney met presentaties over de </a:t>
          </a:r>
          <a:r>
            <a:rPr lang="nl-NL" dirty="0" err="1"/>
            <a:t>longstay</a:t>
          </a:r>
          <a:r>
            <a:rPr lang="nl-NL" dirty="0"/>
            <a:t> aanpak en digitale monitoring in de ambulante forensische behandeling</a:t>
          </a:r>
          <a:endParaRPr lang="en-US" dirty="0"/>
        </a:p>
      </dgm:t>
    </dgm:pt>
    <dgm:pt modelId="{8BA23995-1016-4F47-8433-A0C9E27CA35C}" type="parTrans" cxnId="{5774AFFC-8F4A-4EF4-9C72-F0BC90CF5E07}">
      <dgm:prSet/>
      <dgm:spPr/>
      <dgm:t>
        <a:bodyPr/>
        <a:lstStyle/>
        <a:p>
          <a:endParaRPr lang="en-US"/>
        </a:p>
      </dgm:t>
    </dgm:pt>
    <dgm:pt modelId="{F123B902-18A5-48F5-B06C-A0E888196D50}" type="sibTrans" cxnId="{5774AFFC-8F4A-4EF4-9C72-F0BC90CF5E07}">
      <dgm:prSet/>
      <dgm:spPr/>
      <dgm:t>
        <a:bodyPr/>
        <a:lstStyle/>
        <a:p>
          <a:endParaRPr lang="en-US"/>
        </a:p>
      </dgm:t>
    </dgm:pt>
    <dgm:pt modelId="{619B02E7-F58F-4004-98B3-6EEDE1182E8E}" type="pres">
      <dgm:prSet presAssocID="{9E0DECC9-EDF7-4470-BA9A-6BCB9F3A97DF}" presName="hierChild1" presStyleCnt="0">
        <dgm:presLayoutVars>
          <dgm:chPref val="1"/>
          <dgm:dir/>
          <dgm:animOne val="branch"/>
          <dgm:animLvl val="lvl"/>
          <dgm:resizeHandles/>
        </dgm:presLayoutVars>
      </dgm:prSet>
      <dgm:spPr/>
    </dgm:pt>
    <dgm:pt modelId="{80C49173-9143-42EC-9BD9-1E420CC7437C}" type="pres">
      <dgm:prSet presAssocID="{16039A99-2AE4-4B7E-B4CD-47FEF86AF50E}" presName="hierRoot1" presStyleCnt="0"/>
      <dgm:spPr/>
    </dgm:pt>
    <dgm:pt modelId="{2C5A6724-D0D6-4197-9106-7F579621F4AA}" type="pres">
      <dgm:prSet presAssocID="{16039A99-2AE4-4B7E-B4CD-47FEF86AF50E}" presName="composite" presStyleCnt="0"/>
      <dgm:spPr/>
    </dgm:pt>
    <dgm:pt modelId="{6DD2AC41-B9ED-4416-9838-18FE75238604}" type="pres">
      <dgm:prSet presAssocID="{16039A99-2AE4-4B7E-B4CD-47FEF86AF50E}" presName="background" presStyleLbl="node0" presStyleIdx="0" presStyleCnt="4"/>
      <dgm:spPr/>
    </dgm:pt>
    <dgm:pt modelId="{3E645F41-0DDC-4A33-BD09-D325D053BB7B}" type="pres">
      <dgm:prSet presAssocID="{16039A99-2AE4-4B7E-B4CD-47FEF86AF50E}" presName="text" presStyleLbl="fgAcc0" presStyleIdx="0" presStyleCnt="4" custScaleY="287343" custLinFactNeighborX="-62726" custLinFactNeighborY="263">
        <dgm:presLayoutVars>
          <dgm:chPref val="3"/>
        </dgm:presLayoutVars>
      </dgm:prSet>
      <dgm:spPr/>
    </dgm:pt>
    <dgm:pt modelId="{136D7B18-085C-416C-9FB3-59476B326F86}" type="pres">
      <dgm:prSet presAssocID="{16039A99-2AE4-4B7E-B4CD-47FEF86AF50E}" presName="hierChild2" presStyleCnt="0"/>
      <dgm:spPr/>
    </dgm:pt>
    <dgm:pt modelId="{1A286828-B4FD-43C2-9C0C-E4F95B321DDE}" type="pres">
      <dgm:prSet presAssocID="{3B622658-E493-4C70-8780-F65AA736DE32}" presName="hierRoot1" presStyleCnt="0"/>
      <dgm:spPr/>
    </dgm:pt>
    <dgm:pt modelId="{3826F843-AC1E-496F-89EF-A1B2E8C58D1E}" type="pres">
      <dgm:prSet presAssocID="{3B622658-E493-4C70-8780-F65AA736DE32}" presName="composite" presStyleCnt="0"/>
      <dgm:spPr/>
    </dgm:pt>
    <dgm:pt modelId="{B4E9B2E1-D547-47EB-907F-A313A173B6E8}" type="pres">
      <dgm:prSet presAssocID="{3B622658-E493-4C70-8780-F65AA736DE32}" presName="background" presStyleLbl="node0" presStyleIdx="1" presStyleCnt="4"/>
      <dgm:spPr/>
    </dgm:pt>
    <dgm:pt modelId="{FCE8E8DF-0D9D-46BF-B9EB-65B283A1DBE3}" type="pres">
      <dgm:prSet presAssocID="{3B622658-E493-4C70-8780-F65AA736DE32}" presName="text" presStyleLbl="fgAcc0" presStyleIdx="1" presStyleCnt="4" custScaleY="276353" custLinFactNeighborX="-44508" custLinFactNeighborY="263">
        <dgm:presLayoutVars>
          <dgm:chPref val="3"/>
        </dgm:presLayoutVars>
      </dgm:prSet>
      <dgm:spPr/>
    </dgm:pt>
    <dgm:pt modelId="{F0C26520-4BDD-4DEA-AC67-CA764AF14DF2}" type="pres">
      <dgm:prSet presAssocID="{3B622658-E493-4C70-8780-F65AA736DE32}" presName="hierChild2" presStyleCnt="0"/>
      <dgm:spPr/>
    </dgm:pt>
    <dgm:pt modelId="{44119A5E-D42D-4D8D-9C18-5F500530E6AB}" type="pres">
      <dgm:prSet presAssocID="{BCF6AD3F-987E-48D7-A019-4A82CA33A6F5}" presName="hierRoot1" presStyleCnt="0"/>
      <dgm:spPr/>
    </dgm:pt>
    <dgm:pt modelId="{C39CADA5-9B19-419D-81BD-5E8D9106EF70}" type="pres">
      <dgm:prSet presAssocID="{BCF6AD3F-987E-48D7-A019-4A82CA33A6F5}" presName="composite" presStyleCnt="0"/>
      <dgm:spPr/>
    </dgm:pt>
    <dgm:pt modelId="{1F427F47-A6E2-40AA-9ADA-841F4CC93331}" type="pres">
      <dgm:prSet presAssocID="{BCF6AD3F-987E-48D7-A019-4A82CA33A6F5}" presName="background" presStyleLbl="node0" presStyleIdx="2" presStyleCnt="4"/>
      <dgm:spPr/>
    </dgm:pt>
    <dgm:pt modelId="{39C932E2-1642-4530-9C34-834683CBFAC3}" type="pres">
      <dgm:prSet presAssocID="{BCF6AD3F-987E-48D7-A019-4A82CA33A6F5}" presName="text" presStyleLbl="fgAcc0" presStyleIdx="2" presStyleCnt="4" custScaleX="127032" custScaleY="270356" custLinFactNeighborX="-22070" custLinFactNeighborY="263">
        <dgm:presLayoutVars>
          <dgm:chPref val="3"/>
        </dgm:presLayoutVars>
      </dgm:prSet>
      <dgm:spPr/>
    </dgm:pt>
    <dgm:pt modelId="{83C55F2D-EBC4-4B24-81E8-E328D42A699C}" type="pres">
      <dgm:prSet presAssocID="{BCF6AD3F-987E-48D7-A019-4A82CA33A6F5}" presName="hierChild2" presStyleCnt="0"/>
      <dgm:spPr/>
    </dgm:pt>
    <dgm:pt modelId="{148A8BD4-1B2E-4FB5-80C6-11E98BD8E5D6}" type="pres">
      <dgm:prSet presAssocID="{A5768EC1-F080-4720-86DA-AF22D1FBAF77}" presName="hierRoot1" presStyleCnt="0"/>
      <dgm:spPr/>
    </dgm:pt>
    <dgm:pt modelId="{71404625-336E-4FF9-A33D-7885CF198A34}" type="pres">
      <dgm:prSet presAssocID="{A5768EC1-F080-4720-86DA-AF22D1FBAF77}" presName="composite" presStyleCnt="0"/>
      <dgm:spPr/>
    </dgm:pt>
    <dgm:pt modelId="{44FA85F6-7B55-40D1-AD54-8AA705C7E625}" type="pres">
      <dgm:prSet presAssocID="{A5768EC1-F080-4720-86DA-AF22D1FBAF77}" presName="background" presStyleLbl="node0" presStyleIdx="3" presStyleCnt="4"/>
      <dgm:spPr/>
    </dgm:pt>
    <dgm:pt modelId="{FDCC95AB-5F13-41F8-A58B-BDA513F8FDCA}" type="pres">
      <dgm:prSet presAssocID="{A5768EC1-F080-4720-86DA-AF22D1FBAF77}" presName="text" presStyleLbl="fgAcc0" presStyleIdx="3" presStyleCnt="4" custScaleX="123640" custScaleY="304192" custLinFactNeighborX="-1742" custLinFactNeighborY="263">
        <dgm:presLayoutVars>
          <dgm:chPref val="3"/>
        </dgm:presLayoutVars>
      </dgm:prSet>
      <dgm:spPr/>
    </dgm:pt>
    <dgm:pt modelId="{E2450B7A-0905-4E35-AAF2-22FFB324A0DE}" type="pres">
      <dgm:prSet presAssocID="{A5768EC1-F080-4720-86DA-AF22D1FBAF77}" presName="hierChild2" presStyleCnt="0"/>
      <dgm:spPr/>
    </dgm:pt>
  </dgm:ptLst>
  <dgm:cxnLst>
    <dgm:cxn modelId="{BA1DCD1D-5143-4613-8AF1-B338B419524E}" srcId="{9E0DECC9-EDF7-4470-BA9A-6BCB9F3A97DF}" destId="{BCF6AD3F-987E-48D7-A019-4A82CA33A6F5}" srcOrd="2" destOrd="0" parTransId="{64443757-51AA-4696-8DCC-48C644219F4A}" sibTransId="{A034AFA7-79B7-429F-BA8C-CE6D46C337F1}"/>
    <dgm:cxn modelId="{A4F4DD4E-79BC-4D29-8DC9-E99B18892AA8}" type="presOf" srcId="{16039A99-2AE4-4B7E-B4CD-47FEF86AF50E}" destId="{3E645F41-0DDC-4A33-BD09-D325D053BB7B}" srcOrd="0" destOrd="0" presId="urn:microsoft.com/office/officeart/2005/8/layout/hierarchy1"/>
    <dgm:cxn modelId="{3966DE97-95E9-48A4-AB45-9035A237144C}" type="presOf" srcId="{9E0DECC9-EDF7-4470-BA9A-6BCB9F3A97DF}" destId="{619B02E7-F58F-4004-98B3-6EEDE1182E8E}" srcOrd="0" destOrd="0" presId="urn:microsoft.com/office/officeart/2005/8/layout/hierarchy1"/>
    <dgm:cxn modelId="{61A81B9F-63BD-4F0A-ADDC-81A84C12A323}" type="presOf" srcId="{3B622658-E493-4C70-8780-F65AA736DE32}" destId="{FCE8E8DF-0D9D-46BF-B9EB-65B283A1DBE3}" srcOrd="0" destOrd="0" presId="urn:microsoft.com/office/officeart/2005/8/layout/hierarchy1"/>
    <dgm:cxn modelId="{8C332EAB-CBCB-48B0-ABCF-18DB1E229816}" srcId="{9E0DECC9-EDF7-4470-BA9A-6BCB9F3A97DF}" destId="{3B622658-E493-4C70-8780-F65AA736DE32}" srcOrd="1" destOrd="0" parTransId="{6FE8A238-3BB6-4958-A216-8FCAA0F0528B}" sibTransId="{3C801302-7AF8-4262-8BC8-06D38B376D3F}"/>
    <dgm:cxn modelId="{5EADF4BA-4778-4265-8B35-AEF307AA3598}" type="presOf" srcId="{A5768EC1-F080-4720-86DA-AF22D1FBAF77}" destId="{FDCC95AB-5F13-41F8-A58B-BDA513F8FDCA}" srcOrd="0" destOrd="0" presId="urn:microsoft.com/office/officeart/2005/8/layout/hierarchy1"/>
    <dgm:cxn modelId="{B1D423EC-5E97-4881-AE41-9741E4D19020}" type="presOf" srcId="{BCF6AD3F-987E-48D7-A019-4A82CA33A6F5}" destId="{39C932E2-1642-4530-9C34-834683CBFAC3}" srcOrd="0" destOrd="0" presId="urn:microsoft.com/office/officeart/2005/8/layout/hierarchy1"/>
    <dgm:cxn modelId="{818277F1-77BF-45BB-9C58-BD051C989A91}" srcId="{9E0DECC9-EDF7-4470-BA9A-6BCB9F3A97DF}" destId="{16039A99-2AE4-4B7E-B4CD-47FEF86AF50E}" srcOrd="0" destOrd="0" parTransId="{71CFF1BB-DE36-44D1-885A-137F8D3926C5}" sibTransId="{DFCB98D5-E0ED-4BC9-AB84-334129C84037}"/>
    <dgm:cxn modelId="{5774AFFC-8F4A-4EF4-9C72-F0BC90CF5E07}" srcId="{9E0DECC9-EDF7-4470-BA9A-6BCB9F3A97DF}" destId="{A5768EC1-F080-4720-86DA-AF22D1FBAF77}" srcOrd="3" destOrd="0" parTransId="{8BA23995-1016-4F47-8433-A0C9E27CA35C}" sibTransId="{F123B902-18A5-48F5-B06C-A0E888196D50}"/>
    <dgm:cxn modelId="{28716E92-47FB-4AB6-B151-80EAA0D1A759}" type="presParOf" srcId="{619B02E7-F58F-4004-98B3-6EEDE1182E8E}" destId="{80C49173-9143-42EC-9BD9-1E420CC7437C}" srcOrd="0" destOrd="0" presId="urn:microsoft.com/office/officeart/2005/8/layout/hierarchy1"/>
    <dgm:cxn modelId="{4ECBD6BA-DF32-4D24-8137-CBD9D832BCBA}" type="presParOf" srcId="{80C49173-9143-42EC-9BD9-1E420CC7437C}" destId="{2C5A6724-D0D6-4197-9106-7F579621F4AA}" srcOrd="0" destOrd="0" presId="urn:microsoft.com/office/officeart/2005/8/layout/hierarchy1"/>
    <dgm:cxn modelId="{B2A4D490-69CE-4C6B-B5DA-FAAE7967C64D}" type="presParOf" srcId="{2C5A6724-D0D6-4197-9106-7F579621F4AA}" destId="{6DD2AC41-B9ED-4416-9838-18FE75238604}" srcOrd="0" destOrd="0" presId="urn:microsoft.com/office/officeart/2005/8/layout/hierarchy1"/>
    <dgm:cxn modelId="{82D24103-DCA2-4BA9-AF80-9D5702D821D6}" type="presParOf" srcId="{2C5A6724-D0D6-4197-9106-7F579621F4AA}" destId="{3E645F41-0DDC-4A33-BD09-D325D053BB7B}" srcOrd="1" destOrd="0" presId="urn:microsoft.com/office/officeart/2005/8/layout/hierarchy1"/>
    <dgm:cxn modelId="{ED6B3033-E71B-4448-A713-06A87C4C5ABE}" type="presParOf" srcId="{80C49173-9143-42EC-9BD9-1E420CC7437C}" destId="{136D7B18-085C-416C-9FB3-59476B326F86}" srcOrd="1" destOrd="0" presId="urn:microsoft.com/office/officeart/2005/8/layout/hierarchy1"/>
    <dgm:cxn modelId="{3C6CD019-7050-4385-A19F-D05B5B35FD2A}" type="presParOf" srcId="{619B02E7-F58F-4004-98B3-6EEDE1182E8E}" destId="{1A286828-B4FD-43C2-9C0C-E4F95B321DDE}" srcOrd="1" destOrd="0" presId="urn:microsoft.com/office/officeart/2005/8/layout/hierarchy1"/>
    <dgm:cxn modelId="{67AD836D-A19D-4CDA-BDA9-A2A0FA26851E}" type="presParOf" srcId="{1A286828-B4FD-43C2-9C0C-E4F95B321DDE}" destId="{3826F843-AC1E-496F-89EF-A1B2E8C58D1E}" srcOrd="0" destOrd="0" presId="urn:microsoft.com/office/officeart/2005/8/layout/hierarchy1"/>
    <dgm:cxn modelId="{1E7CCF47-AC56-40D8-821E-FE5AA92CAC4B}" type="presParOf" srcId="{3826F843-AC1E-496F-89EF-A1B2E8C58D1E}" destId="{B4E9B2E1-D547-47EB-907F-A313A173B6E8}" srcOrd="0" destOrd="0" presId="urn:microsoft.com/office/officeart/2005/8/layout/hierarchy1"/>
    <dgm:cxn modelId="{D008C50A-F410-4AA9-9866-8DDEE887C736}" type="presParOf" srcId="{3826F843-AC1E-496F-89EF-A1B2E8C58D1E}" destId="{FCE8E8DF-0D9D-46BF-B9EB-65B283A1DBE3}" srcOrd="1" destOrd="0" presId="urn:microsoft.com/office/officeart/2005/8/layout/hierarchy1"/>
    <dgm:cxn modelId="{9C819BF6-F7E4-493A-81D8-047855923400}" type="presParOf" srcId="{1A286828-B4FD-43C2-9C0C-E4F95B321DDE}" destId="{F0C26520-4BDD-4DEA-AC67-CA764AF14DF2}" srcOrd="1" destOrd="0" presId="urn:microsoft.com/office/officeart/2005/8/layout/hierarchy1"/>
    <dgm:cxn modelId="{08F43DAB-272C-476E-982A-E6D28BE97A22}" type="presParOf" srcId="{619B02E7-F58F-4004-98B3-6EEDE1182E8E}" destId="{44119A5E-D42D-4D8D-9C18-5F500530E6AB}" srcOrd="2" destOrd="0" presId="urn:microsoft.com/office/officeart/2005/8/layout/hierarchy1"/>
    <dgm:cxn modelId="{DCC5891C-2D7B-428A-AD89-C3D16099583A}" type="presParOf" srcId="{44119A5E-D42D-4D8D-9C18-5F500530E6AB}" destId="{C39CADA5-9B19-419D-81BD-5E8D9106EF70}" srcOrd="0" destOrd="0" presId="urn:microsoft.com/office/officeart/2005/8/layout/hierarchy1"/>
    <dgm:cxn modelId="{55DBAE07-246B-4859-9A60-221A650443F1}" type="presParOf" srcId="{C39CADA5-9B19-419D-81BD-5E8D9106EF70}" destId="{1F427F47-A6E2-40AA-9ADA-841F4CC93331}" srcOrd="0" destOrd="0" presId="urn:microsoft.com/office/officeart/2005/8/layout/hierarchy1"/>
    <dgm:cxn modelId="{F3ADFA67-EE44-41C6-8AD1-1FC515D2DF4A}" type="presParOf" srcId="{C39CADA5-9B19-419D-81BD-5E8D9106EF70}" destId="{39C932E2-1642-4530-9C34-834683CBFAC3}" srcOrd="1" destOrd="0" presId="urn:microsoft.com/office/officeart/2005/8/layout/hierarchy1"/>
    <dgm:cxn modelId="{ED114597-385F-4AD7-8FFB-22462AE0C23F}" type="presParOf" srcId="{44119A5E-D42D-4D8D-9C18-5F500530E6AB}" destId="{83C55F2D-EBC4-4B24-81E8-E328D42A699C}" srcOrd="1" destOrd="0" presId="urn:microsoft.com/office/officeart/2005/8/layout/hierarchy1"/>
    <dgm:cxn modelId="{70A000AC-A203-49E1-AFB2-5BEDD121D135}" type="presParOf" srcId="{619B02E7-F58F-4004-98B3-6EEDE1182E8E}" destId="{148A8BD4-1B2E-4FB5-80C6-11E98BD8E5D6}" srcOrd="3" destOrd="0" presId="urn:microsoft.com/office/officeart/2005/8/layout/hierarchy1"/>
    <dgm:cxn modelId="{C341DBC6-4115-4A73-BF34-7690073A3AAE}" type="presParOf" srcId="{148A8BD4-1B2E-4FB5-80C6-11E98BD8E5D6}" destId="{71404625-336E-4FF9-A33D-7885CF198A34}" srcOrd="0" destOrd="0" presId="urn:microsoft.com/office/officeart/2005/8/layout/hierarchy1"/>
    <dgm:cxn modelId="{6457585C-4FBA-4397-A5E5-BE59FB5E661B}" type="presParOf" srcId="{71404625-336E-4FF9-A33D-7885CF198A34}" destId="{44FA85F6-7B55-40D1-AD54-8AA705C7E625}" srcOrd="0" destOrd="0" presId="urn:microsoft.com/office/officeart/2005/8/layout/hierarchy1"/>
    <dgm:cxn modelId="{78A2643A-056A-4810-B16D-ECE32DBC4290}" type="presParOf" srcId="{71404625-336E-4FF9-A33D-7885CF198A34}" destId="{FDCC95AB-5F13-41F8-A58B-BDA513F8FDCA}" srcOrd="1" destOrd="0" presId="urn:microsoft.com/office/officeart/2005/8/layout/hierarchy1"/>
    <dgm:cxn modelId="{A1384D79-0E11-489A-B56A-87047FE30586}" type="presParOf" srcId="{148A8BD4-1B2E-4FB5-80C6-11E98BD8E5D6}" destId="{E2450B7A-0905-4E35-AAF2-22FFB324A0DE}"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C8E93-4C8C-44B4-AE4E-F8CE20B74439}">
      <dsp:nvSpPr>
        <dsp:cNvPr id="0" name=""/>
        <dsp:cNvSpPr/>
      </dsp:nvSpPr>
      <dsp:spPr>
        <a:xfrm>
          <a:off x="489689" y="214346"/>
          <a:ext cx="1438467" cy="143846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F363FC-07CF-4DCF-B6A5-E02EBF8A77C9}">
      <dsp:nvSpPr>
        <dsp:cNvPr id="0" name=""/>
        <dsp:cNvSpPr/>
      </dsp:nvSpPr>
      <dsp:spPr>
        <a:xfrm>
          <a:off x="796248" y="520905"/>
          <a:ext cx="825350" cy="8253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5BAACB-AC66-4081-8C78-2FF929EA9B90}">
      <dsp:nvSpPr>
        <dsp:cNvPr id="0" name=""/>
        <dsp:cNvSpPr/>
      </dsp:nvSpPr>
      <dsp:spPr>
        <a:xfrm>
          <a:off x="29851" y="2100862"/>
          <a:ext cx="2358144" cy="854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nl-NL" sz="1100" kern="1200" dirty="0"/>
            <a:t>De sectie groeit in 2023, met name door de fusie NIP- </a:t>
          </a:r>
          <a:r>
            <a:rPr lang="nl-NL" sz="1100" kern="1200" dirty="0" err="1"/>
            <a:t>NVgzp</a:t>
          </a:r>
          <a:r>
            <a:rPr lang="nl-NL" sz="1100" kern="1200" dirty="0"/>
            <a:t>, naar bijna 300 leden.</a:t>
          </a:r>
          <a:endParaRPr lang="en-US" sz="1100" kern="1200" dirty="0"/>
        </a:p>
      </dsp:txBody>
      <dsp:txXfrm>
        <a:off x="29851" y="2100862"/>
        <a:ext cx="2358144" cy="854890"/>
      </dsp:txXfrm>
    </dsp:sp>
    <dsp:sp modelId="{00C209B4-4CA8-4E28-B61C-A9AED5C140A6}">
      <dsp:nvSpPr>
        <dsp:cNvPr id="0" name=""/>
        <dsp:cNvSpPr/>
      </dsp:nvSpPr>
      <dsp:spPr>
        <a:xfrm>
          <a:off x="3260508" y="214346"/>
          <a:ext cx="1438467" cy="143846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A7E3A5-DF8B-4312-8C50-7D9D224BF787}">
      <dsp:nvSpPr>
        <dsp:cNvPr id="0" name=""/>
        <dsp:cNvSpPr/>
      </dsp:nvSpPr>
      <dsp:spPr>
        <a:xfrm>
          <a:off x="3567067" y="520905"/>
          <a:ext cx="825350" cy="8253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5D7B7-BB4E-41E1-BFCF-0644DB0AE953}">
      <dsp:nvSpPr>
        <dsp:cNvPr id="0" name=""/>
        <dsp:cNvSpPr/>
      </dsp:nvSpPr>
      <dsp:spPr>
        <a:xfrm>
          <a:off x="2800670" y="2100862"/>
          <a:ext cx="2358144" cy="854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nl-NL" sz="1100" kern="1200" dirty="0"/>
            <a:t>Aantal sectieleden op 1 januari 2024: 11 </a:t>
          </a:r>
        </a:p>
        <a:p>
          <a:pPr marL="0" lvl="0" indent="0" algn="ctr" defTabSz="488950">
            <a:lnSpc>
              <a:spcPct val="100000"/>
            </a:lnSpc>
            <a:spcBef>
              <a:spcPct val="0"/>
            </a:spcBef>
            <a:spcAft>
              <a:spcPct val="35000"/>
            </a:spcAft>
            <a:buNone/>
            <a:defRPr cap="all"/>
          </a:pPr>
          <a:r>
            <a:rPr lang="nl-NL" sz="1100" kern="1200" dirty="0"/>
            <a:t>Verdere inventarisatie van het expertteam in opkomst!</a:t>
          </a:r>
          <a:endParaRPr lang="en-US" sz="1100" kern="1200" dirty="0"/>
        </a:p>
      </dsp:txBody>
      <dsp:txXfrm>
        <a:off x="2800670" y="2100862"/>
        <a:ext cx="2358144" cy="854890"/>
      </dsp:txXfrm>
    </dsp:sp>
    <dsp:sp modelId="{1C1298F4-60FD-4258-AD6F-26D68CEE9407}">
      <dsp:nvSpPr>
        <dsp:cNvPr id="0" name=""/>
        <dsp:cNvSpPr/>
      </dsp:nvSpPr>
      <dsp:spPr>
        <a:xfrm>
          <a:off x="6031327" y="214346"/>
          <a:ext cx="1438467" cy="143846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0D98A9-11A1-428B-BE83-945A3F1D2C25}">
      <dsp:nvSpPr>
        <dsp:cNvPr id="0" name=""/>
        <dsp:cNvSpPr/>
      </dsp:nvSpPr>
      <dsp:spPr>
        <a:xfrm>
          <a:off x="6337886" y="520905"/>
          <a:ext cx="825350" cy="8253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557CE1-60DC-49D6-9B0F-9593B4B16255}">
      <dsp:nvSpPr>
        <dsp:cNvPr id="0" name=""/>
        <dsp:cNvSpPr/>
      </dsp:nvSpPr>
      <dsp:spPr>
        <a:xfrm>
          <a:off x="5571489" y="2100862"/>
          <a:ext cx="2358144" cy="854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nl-NL" sz="1100" kern="1200"/>
            <a:t>Prof. Vivienne de Vogel bijzonder lid van de forensische sectie naar aanleiding van haar oratie in Maastricht</a:t>
          </a:r>
          <a:endParaRPr lang="en-US" sz="1100" kern="1200"/>
        </a:p>
      </dsp:txBody>
      <dsp:txXfrm>
        <a:off x="5571489" y="2100862"/>
        <a:ext cx="2358144" cy="854890"/>
      </dsp:txXfrm>
    </dsp:sp>
    <dsp:sp modelId="{009E2B09-DC66-402D-BD01-9A3D906BB8E2}">
      <dsp:nvSpPr>
        <dsp:cNvPr id="0" name=""/>
        <dsp:cNvSpPr/>
      </dsp:nvSpPr>
      <dsp:spPr>
        <a:xfrm>
          <a:off x="8802146" y="214346"/>
          <a:ext cx="1438467" cy="143846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1D6621-B321-4DE2-B41E-0E9B96430D37}">
      <dsp:nvSpPr>
        <dsp:cNvPr id="0" name=""/>
        <dsp:cNvSpPr/>
      </dsp:nvSpPr>
      <dsp:spPr>
        <a:xfrm>
          <a:off x="9108705" y="520905"/>
          <a:ext cx="825350" cy="8253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4BAB70-42DA-4E60-BB97-20CE4EADCDB2}">
      <dsp:nvSpPr>
        <dsp:cNvPr id="0" name=""/>
        <dsp:cNvSpPr/>
      </dsp:nvSpPr>
      <dsp:spPr>
        <a:xfrm>
          <a:off x="8342308" y="2100862"/>
          <a:ext cx="2358144" cy="854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nl-NL" sz="1100" kern="1200" dirty="0"/>
            <a:t>In werkgroepen en klankbordgroepen van het EFP,  NIFP  Utrecht en WODC in Den Haag werden bijdragen geleverd.</a:t>
          </a:r>
          <a:endParaRPr lang="en-US" sz="1100" kern="1200" dirty="0"/>
        </a:p>
      </dsp:txBody>
      <dsp:txXfrm>
        <a:off x="8342308" y="2100862"/>
        <a:ext cx="2358144" cy="854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D2AC41-B9ED-4416-9838-18FE75238604}">
      <dsp:nvSpPr>
        <dsp:cNvPr id="0" name=""/>
        <dsp:cNvSpPr/>
      </dsp:nvSpPr>
      <dsp:spPr>
        <a:xfrm>
          <a:off x="-145862" y="5255"/>
          <a:ext cx="1768967" cy="32277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645F41-0DDC-4A33-BD09-D325D053BB7B}">
      <dsp:nvSpPr>
        <dsp:cNvPr id="0" name=""/>
        <dsp:cNvSpPr/>
      </dsp:nvSpPr>
      <dsp:spPr>
        <a:xfrm>
          <a:off x="50689" y="191979"/>
          <a:ext cx="1768967" cy="322770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In samenwerking met de VGCt en FPA Transfore in februari 2023 een studiedag in Deventer over de innovaties in de forensische zorg .</a:t>
          </a:r>
          <a:endParaRPr lang="en-US" sz="1500" kern="1200" dirty="0"/>
        </a:p>
      </dsp:txBody>
      <dsp:txXfrm>
        <a:off x="102500" y="243790"/>
        <a:ext cx="1665345" cy="3124086"/>
      </dsp:txXfrm>
    </dsp:sp>
    <dsp:sp modelId="{B4E9B2E1-D547-47EB-907F-A313A173B6E8}">
      <dsp:nvSpPr>
        <dsp:cNvPr id="0" name=""/>
        <dsp:cNvSpPr/>
      </dsp:nvSpPr>
      <dsp:spPr>
        <a:xfrm>
          <a:off x="2338479" y="5255"/>
          <a:ext cx="1768967" cy="31042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E8E8DF-0D9D-46BF-B9EB-65B283A1DBE3}">
      <dsp:nvSpPr>
        <dsp:cNvPr id="0" name=""/>
        <dsp:cNvSpPr/>
      </dsp:nvSpPr>
      <dsp:spPr>
        <a:xfrm>
          <a:off x="2535031" y="191979"/>
          <a:ext cx="1768967" cy="310425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In mei 2023 vertegenwoordigd op de jaarlijkse Dag van de Forensische Zorg. </a:t>
          </a:r>
          <a:endParaRPr lang="en-US" sz="1500" kern="1200" dirty="0"/>
        </a:p>
      </dsp:txBody>
      <dsp:txXfrm>
        <a:off x="2586842" y="243790"/>
        <a:ext cx="1665345" cy="3000635"/>
      </dsp:txXfrm>
    </dsp:sp>
    <dsp:sp modelId="{1F427F47-A6E2-40AA-9ADA-841F4CC93331}">
      <dsp:nvSpPr>
        <dsp:cNvPr id="0" name=""/>
        <dsp:cNvSpPr/>
      </dsp:nvSpPr>
      <dsp:spPr>
        <a:xfrm>
          <a:off x="4897472" y="5255"/>
          <a:ext cx="2247155" cy="30368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C932E2-1642-4530-9C34-834683CBFAC3}">
      <dsp:nvSpPr>
        <dsp:cNvPr id="0" name=""/>
        <dsp:cNvSpPr/>
      </dsp:nvSpPr>
      <dsp:spPr>
        <a:xfrm>
          <a:off x="5094024" y="191979"/>
          <a:ext cx="2247155" cy="30368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In Brighton aanwezig op de European Conference of Psychologie (ECP juli 2023) waarbij 3 leden van de sectie een symposium gaven  over forensische psychologie in Nederland</a:t>
          </a:r>
          <a:endParaRPr lang="en-US" sz="1500" kern="1200" dirty="0"/>
        </a:p>
      </dsp:txBody>
      <dsp:txXfrm>
        <a:off x="5159841" y="257796"/>
        <a:ext cx="2115521" cy="2905259"/>
      </dsp:txXfrm>
    </dsp:sp>
    <dsp:sp modelId="{44FA85F6-7B55-40D1-AD54-8AA705C7E625}">
      <dsp:nvSpPr>
        <dsp:cNvPr id="0" name=""/>
        <dsp:cNvSpPr/>
      </dsp:nvSpPr>
      <dsp:spPr>
        <a:xfrm>
          <a:off x="7897326" y="4601"/>
          <a:ext cx="2187151" cy="341697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CC95AB-5F13-41F8-A58B-BDA513F8FDCA}">
      <dsp:nvSpPr>
        <dsp:cNvPr id="0" name=""/>
        <dsp:cNvSpPr/>
      </dsp:nvSpPr>
      <dsp:spPr>
        <a:xfrm>
          <a:off x="8093878" y="191326"/>
          <a:ext cx="2187151" cy="341697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In Sydney aanwezig op het congres van de International Association of </a:t>
          </a:r>
          <a:r>
            <a:rPr lang="nl-NL" sz="1500" kern="1200" dirty="0" err="1"/>
            <a:t>Forensic</a:t>
          </a:r>
          <a:r>
            <a:rPr lang="nl-NL" sz="1500" kern="1200" dirty="0"/>
            <a:t> </a:t>
          </a:r>
          <a:r>
            <a:rPr lang="nl-NL" sz="1500" kern="1200" dirty="0" err="1"/>
            <a:t>Mental</a:t>
          </a:r>
          <a:r>
            <a:rPr lang="nl-NL" sz="1500" kern="1200" dirty="0"/>
            <a:t> Health Services in Sydney met presentaties over de </a:t>
          </a:r>
          <a:r>
            <a:rPr lang="nl-NL" sz="1500" kern="1200" dirty="0" err="1"/>
            <a:t>longstay</a:t>
          </a:r>
          <a:r>
            <a:rPr lang="nl-NL" sz="1500" kern="1200" dirty="0"/>
            <a:t> aanpak en digitale monitoring in de ambulante forensische behandeling</a:t>
          </a:r>
          <a:endParaRPr lang="en-US" sz="1500" kern="1200" dirty="0"/>
        </a:p>
      </dsp:txBody>
      <dsp:txXfrm>
        <a:off x="8157937" y="255385"/>
        <a:ext cx="2059033" cy="3288853"/>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384C87-DA93-4B46-800A-F547E52B0D14}" type="datetimeFigureOut">
              <a:rPr lang="nl-NL" smtClean="0"/>
              <a:t>3-4-2024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B182F-2185-4027-A620-22BF6188D71E}" type="slidenum">
              <a:rPr lang="nl-NL" smtClean="0"/>
              <a:t>‹nr.›</a:t>
            </a:fld>
            <a:endParaRPr lang="nl-NL"/>
          </a:p>
        </p:txBody>
      </p:sp>
    </p:spTree>
    <p:extLst>
      <p:ext uri="{BB962C8B-B14F-4D97-AF65-F5344CB8AC3E}">
        <p14:creationId xmlns:p14="http://schemas.microsoft.com/office/powerpoint/2010/main" val="220232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2</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nl-NL" altLang="nl-NL"/>
          </a:p>
        </p:txBody>
      </p:sp>
    </p:spTree>
    <p:extLst>
      <p:ext uri="{BB962C8B-B14F-4D97-AF65-F5344CB8AC3E}">
        <p14:creationId xmlns:p14="http://schemas.microsoft.com/office/powerpoint/2010/main" val="3956262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4DB4A2-A142-CDCF-F591-A4CB2D114748}"/>
            </a:ext>
          </a:extLst>
        </p:cNvPr>
        <p:cNvGrpSpPr/>
        <p:nvPr/>
      </p:nvGrpSpPr>
      <p:grpSpPr>
        <a:xfrm>
          <a:off x="0" y="0"/>
          <a:ext cx="0" cy="0"/>
          <a:chOff x="0" y="0"/>
          <a:chExt cx="0" cy="0"/>
        </a:xfrm>
      </p:grpSpPr>
      <p:sp>
        <p:nvSpPr>
          <p:cNvPr id="6146" name="Rectangle 7">
            <a:extLst>
              <a:ext uri="{FF2B5EF4-FFF2-40B4-BE49-F238E27FC236}">
                <a16:creationId xmlns:a16="http://schemas.microsoft.com/office/drawing/2014/main" id="{F11F257B-D3C8-C7AB-C7A3-D0CC9AA2908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11</a:t>
            </a:fld>
            <a:endParaRPr lang="en-US" altLang="nl-NL" sz="1200"/>
          </a:p>
        </p:txBody>
      </p:sp>
      <p:sp>
        <p:nvSpPr>
          <p:cNvPr id="6147" name="Rectangle 2">
            <a:extLst>
              <a:ext uri="{FF2B5EF4-FFF2-40B4-BE49-F238E27FC236}">
                <a16:creationId xmlns:a16="http://schemas.microsoft.com/office/drawing/2014/main" id="{2C1978CC-D920-00CE-8CD4-2B8895A7DEE1}"/>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0CA0EC9E-4DB2-70DF-0056-2D4A43D333D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nl-NL" altLang="nl-NL" dirty="0"/>
              <a:t>Wil jij deze checken?</a:t>
            </a:r>
          </a:p>
        </p:txBody>
      </p:sp>
    </p:spTree>
    <p:extLst>
      <p:ext uri="{BB962C8B-B14F-4D97-AF65-F5344CB8AC3E}">
        <p14:creationId xmlns:p14="http://schemas.microsoft.com/office/powerpoint/2010/main" val="4104479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12</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nl-NL" altLang="nl-NL" dirty="0"/>
              <a:t>Foto toevoegen van ons allemaal (apart?)</a:t>
            </a:r>
          </a:p>
          <a:p>
            <a:pPr eaLnBrk="1" hangingPunct="1"/>
            <a:endParaRPr lang="nl-NL" altLang="nl-NL" dirty="0"/>
          </a:p>
        </p:txBody>
      </p:sp>
    </p:spTree>
    <p:extLst>
      <p:ext uri="{BB962C8B-B14F-4D97-AF65-F5344CB8AC3E}">
        <p14:creationId xmlns:p14="http://schemas.microsoft.com/office/powerpoint/2010/main" val="1667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3</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nl-NL" altLang="nl-NL" dirty="0"/>
          </a:p>
        </p:txBody>
      </p:sp>
    </p:spTree>
    <p:extLst>
      <p:ext uri="{BB962C8B-B14F-4D97-AF65-F5344CB8AC3E}">
        <p14:creationId xmlns:p14="http://schemas.microsoft.com/office/powerpoint/2010/main" val="190475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4</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nl-NL" altLang="nl-NL" dirty="0"/>
              <a:t>Moeten we t expertteam wel noemen? Omdat het vaag is. </a:t>
            </a:r>
          </a:p>
          <a:p>
            <a:pPr eaLnBrk="1" hangingPunct="1"/>
            <a:r>
              <a:rPr lang="nl-NL" altLang="nl-NL" dirty="0"/>
              <a:t>BN: heb er nu “inventarisatie van het expert team in opkomst’ van gemaakt”? En wilde jouw tabellen paars maken, beetje in de kleuren van het NIP… maar kon hem niet meer vinden in de designer haha, dus nu dit. Is t </a:t>
            </a:r>
            <a:r>
              <a:rPr lang="nl-NL" altLang="nl-NL" dirty="0" err="1"/>
              <a:t>oke</a:t>
            </a:r>
            <a:r>
              <a:rPr lang="nl-NL" altLang="nl-NL" dirty="0"/>
              <a:t>? Anders lukt t jou misschien terug te veranderen?</a:t>
            </a:r>
          </a:p>
        </p:txBody>
      </p:sp>
    </p:spTree>
    <p:extLst>
      <p:ext uri="{BB962C8B-B14F-4D97-AF65-F5344CB8AC3E}">
        <p14:creationId xmlns:p14="http://schemas.microsoft.com/office/powerpoint/2010/main" val="3023246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5</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nl-NL" altLang="nl-NL" dirty="0"/>
          </a:p>
        </p:txBody>
      </p:sp>
    </p:spTree>
    <p:extLst>
      <p:ext uri="{BB962C8B-B14F-4D97-AF65-F5344CB8AC3E}">
        <p14:creationId xmlns:p14="http://schemas.microsoft.com/office/powerpoint/2010/main" val="402530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6</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nl-NL" altLang="nl-NL"/>
          </a:p>
        </p:txBody>
      </p:sp>
    </p:spTree>
    <p:extLst>
      <p:ext uri="{BB962C8B-B14F-4D97-AF65-F5344CB8AC3E}">
        <p14:creationId xmlns:p14="http://schemas.microsoft.com/office/powerpoint/2010/main" val="840841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7</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nl-NL" altLang="nl-NL"/>
          </a:p>
        </p:txBody>
      </p:sp>
    </p:spTree>
    <p:extLst>
      <p:ext uri="{BB962C8B-B14F-4D97-AF65-F5344CB8AC3E}">
        <p14:creationId xmlns:p14="http://schemas.microsoft.com/office/powerpoint/2010/main" val="303045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8</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nl-NL" altLang="nl-NL"/>
          </a:p>
        </p:txBody>
      </p:sp>
    </p:spTree>
    <p:extLst>
      <p:ext uri="{BB962C8B-B14F-4D97-AF65-F5344CB8AC3E}">
        <p14:creationId xmlns:p14="http://schemas.microsoft.com/office/powerpoint/2010/main" val="2889619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9</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nl-NL" altLang="nl-NL" dirty="0"/>
              <a:t>Aan de hand van het jaarplan graag nog aanvullen; nu aan de hand van onze prioriteiten, we kunnen ook de 7 ambities vanuit het NIP pakken en daar onze prioriteiten steeds aan toevoegen? Wil jij daar een blik op werpen? Dank je!</a:t>
            </a:r>
          </a:p>
        </p:txBody>
      </p:sp>
    </p:spTree>
    <p:extLst>
      <p:ext uri="{BB962C8B-B14F-4D97-AF65-F5344CB8AC3E}">
        <p14:creationId xmlns:p14="http://schemas.microsoft.com/office/powerpoint/2010/main" val="2390152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75FEEE-53D7-4DBC-92E1-6CB21602D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90EE368-A686-4604-8017-E701B66148D2}" type="slidenum">
              <a:rPr lang="en-US" altLang="nl-NL" sz="1200" smtClean="0"/>
              <a:pPr/>
              <a:t>10</a:t>
            </a:fld>
            <a:endParaRPr lang="en-US" altLang="nl-NL" sz="1200"/>
          </a:p>
        </p:txBody>
      </p:sp>
      <p:sp>
        <p:nvSpPr>
          <p:cNvPr id="6147" name="Rectangle 2">
            <a:extLst>
              <a:ext uri="{FF2B5EF4-FFF2-40B4-BE49-F238E27FC236}">
                <a16:creationId xmlns:a16="http://schemas.microsoft.com/office/drawing/2014/main" id="{FB680290-8AFA-4F15-8356-74CBAFD569D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697576C-C1E4-4F1F-AE7A-0864543142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nl-NL" altLang="nl-NL" dirty="0"/>
              <a:t>Graag hier nog even de </a:t>
            </a:r>
            <a:r>
              <a:rPr lang="nl-NL" altLang="nl-NL" dirty="0" err="1"/>
              <a:t>financien</a:t>
            </a:r>
            <a:r>
              <a:rPr lang="nl-NL" altLang="nl-NL" dirty="0"/>
              <a:t> delen (volgens mij verplichting voor in de ALV te benoemen..)</a:t>
            </a:r>
          </a:p>
        </p:txBody>
      </p:sp>
    </p:spTree>
    <p:extLst>
      <p:ext uri="{BB962C8B-B14F-4D97-AF65-F5344CB8AC3E}">
        <p14:creationId xmlns:p14="http://schemas.microsoft.com/office/powerpoint/2010/main" val="1165054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840E3B-DE2F-DA81-FE91-7136A0FD518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6B53634-9B81-B5FC-408E-28650CC2B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F80E1BF-7A8B-B004-EB54-66E2E50B64B7}"/>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5" name="Tijdelijke aanduiding voor voettekst 4">
            <a:extLst>
              <a:ext uri="{FF2B5EF4-FFF2-40B4-BE49-F238E27FC236}">
                <a16:creationId xmlns:a16="http://schemas.microsoft.com/office/drawing/2014/main" id="{98205870-F454-885F-B68C-D39FF60B4A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E5E50AA-9E6F-D15F-17A7-D7E2C88E9209}"/>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2736315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B925C7-5D08-8829-1477-CFD505BC407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5CAF675-C065-B5AE-607D-0A4D0FEAB85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3A4EBF9-40E7-3E9D-592A-881C9678593C}"/>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5" name="Tijdelijke aanduiding voor voettekst 4">
            <a:extLst>
              <a:ext uri="{FF2B5EF4-FFF2-40B4-BE49-F238E27FC236}">
                <a16:creationId xmlns:a16="http://schemas.microsoft.com/office/drawing/2014/main" id="{9422DD76-A268-B0BF-2918-CAE184E1AB9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D0B8F7F-AA07-7217-C2B7-458BFE2C517F}"/>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329759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13D9B08-83BC-1962-D5A6-F525B53A200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FBCDD9B-9FF6-B9C4-2426-29FB1FF09D1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07BC3F8-BABA-3246-903B-F309A5CBB9B3}"/>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5" name="Tijdelijke aanduiding voor voettekst 4">
            <a:extLst>
              <a:ext uri="{FF2B5EF4-FFF2-40B4-BE49-F238E27FC236}">
                <a16:creationId xmlns:a16="http://schemas.microsoft.com/office/drawing/2014/main" id="{DD4B9FC5-B226-09B8-DCAB-69DBE893E6B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912AEB1-43DF-C03D-B7DB-227A9B231183}"/>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196346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DA056-D162-F3AD-21B1-275DDAC7858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0056A6D-6F7F-EB3C-AF04-81B923F97D8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4044EE5-6682-5D39-A31F-BC4459F5D8A8}"/>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5" name="Tijdelijke aanduiding voor voettekst 4">
            <a:extLst>
              <a:ext uri="{FF2B5EF4-FFF2-40B4-BE49-F238E27FC236}">
                <a16:creationId xmlns:a16="http://schemas.microsoft.com/office/drawing/2014/main" id="{2EA49120-B226-5CA9-AB3E-E72D8A9E08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290AAB9-6B7D-030E-CFF9-96BE6D872E2F}"/>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302987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2C35AE-B24A-4D03-EB93-C04ED6D5C4A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4E91520-A50E-C4A7-A8B9-FCFC11BB94C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D08E62A-EC53-C9D7-9237-7D64A6C0AE37}"/>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5" name="Tijdelijke aanduiding voor voettekst 4">
            <a:extLst>
              <a:ext uri="{FF2B5EF4-FFF2-40B4-BE49-F238E27FC236}">
                <a16:creationId xmlns:a16="http://schemas.microsoft.com/office/drawing/2014/main" id="{AAC5A8B2-C99D-C418-CBA6-FC69A73C5BA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C98C80C-7DB1-BB8D-59F2-D63F304E4073}"/>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296621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7B0FF-9012-AF53-21E9-6DA5028FE67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F57BE13-97DA-0A85-53E1-0780C9D57CF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493FCB3-9C82-BCC9-7BEA-F3EC01AE648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3498037-4C34-9FCB-B65E-E9E0A2FAD669}"/>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6" name="Tijdelijke aanduiding voor voettekst 5">
            <a:extLst>
              <a:ext uri="{FF2B5EF4-FFF2-40B4-BE49-F238E27FC236}">
                <a16:creationId xmlns:a16="http://schemas.microsoft.com/office/drawing/2014/main" id="{934C3415-13E2-25EB-9474-81725AE275D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8B3C825-BE94-51C0-1EEE-3972831A4884}"/>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3193119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CAE0F-CFE1-06ED-F029-3209A475D3D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F9B5B94-2820-7478-9141-FDF4C0CF14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343B7E8-4C67-61A8-D8FD-EC961322DF5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BA92A4E-A645-F8C9-9449-05FF8594A3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6F15D69-9C6A-EF29-F163-DA3EA674452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574EF58-FCA8-8052-E5DA-3DB67261C528}"/>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8" name="Tijdelijke aanduiding voor voettekst 7">
            <a:extLst>
              <a:ext uri="{FF2B5EF4-FFF2-40B4-BE49-F238E27FC236}">
                <a16:creationId xmlns:a16="http://schemas.microsoft.com/office/drawing/2014/main" id="{7B9554A4-8981-875F-F7EB-8B2A5D86BDF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2D4EA42-908D-F6F5-921A-95A92BAECAC7}"/>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241377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2461EB-0F4D-7CF4-3003-BD94060D40C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161E2F8-A772-EBF4-5680-78C9E977DF69}"/>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4" name="Tijdelijke aanduiding voor voettekst 3">
            <a:extLst>
              <a:ext uri="{FF2B5EF4-FFF2-40B4-BE49-F238E27FC236}">
                <a16:creationId xmlns:a16="http://schemas.microsoft.com/office/drawing/2014/main" id="{6BC75D36-2004-E1E0-D037-BDFEDFF84C3F}"/>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CF85935-C114-537F-0A16-2D3C2A9FC9B4}"/>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185016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78E70F5-AA30-2B48-731B-9E4EB2D49402}"/>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3" name="Tijdelijke aanduiding voor voettekst 2">
            <a:extLst>
              <a:ext uri="{FF2B5EF4-FFF2-40B4-BE49-F238E27FC236}">
                <a16:creationId xmlns:a16="http://schemas.microsoft.com/office/drawing/2014/main" id="{7830632B-B7B7-AFFC-7834-B763EB57CBC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0FB08B8-CB05-F110-2DBF-AC19A867C6AD}"/>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424433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6D3BF1-D4C2-AE14-F74C-C63901ED915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BD8ED90-5665-6EB7-65CB-07B65E882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7003A8B-D220-1D40-AE15-14EDDAB0C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D28A79F-2180-88DC-0081-C1D5C0333B42}"/>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6" name="Tijdelijke aanduiding voor voettekst 5">
            <a:extLst>
              <a:ext uri="{FF2B5EF4-FFF2-40B4-BE49-F238E27FC236}">
                <a16:creationId xmlns:a16="http://schemas.microsoft.com/office/drawing/2014/main" id="{4A71CC81-2B2D-EAAF-E3AD-B4F2A5F32F4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B9912F9-331A-EF3D-F8A0-05239700EBE4}"/>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31041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FBA60-45E9-172B-73CA-278C4C37DEF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8CD4310-1177-7987-41C6-2B705618BC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282A83C-2884-D796-4BBE-CE82F96083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37C743D-7EAB-A799-0361-2113B88A2553}"/>
              </a:ext>
            </a:extLst>
          </p:cNvPr>
          <p:cNvSpPr>
            <a:spLocks noGrp="1"/>
          </p:cNvSpPr>
          <p:nvPr>
            <p:ph type="dt" sz="half" idx="10"/>
          </p:nvPr>
        </p:nvSpPr>
        <p:spPr/>
        <p:txBody>
          <a:bodyPr/>
          <a:lstStyle/>
          <a:p>
            <a:fld id="{70D14AB7-BD40-450F-9690-48945EF69357}" type="datetimeFigureOut">
              <a:rPr lang="nl-NL" smtClean="0"/>
              <a:t>3-4-2024</a:t>
            </a:fld>
            <a:endParaRPr lang="nl-NL"/>
          </a:p>
        </p:txBody>
      </p:sp>
      <p:sp>
        <p:nvSpPr>
          <p:cNvPr id="6" name="Tijdelijke aanduiding voor voettekst 5">
            <a:extLst>
              <a:ext uri="{FF2B5EF4-FFF2-40B4-BE49-F238E27FC236}">
                <a16:creationId xmlns:a16="http://schemas.microsoft.com/office/drawing/2014/main" id="{7A19D705-59E5-62E4-5AFE-2092B20EC24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D7B5183-9A60-6A2E-6852-4BA62B72070A}"/>
              </a:ext>
            </a:extLst>
          </p:cNvPr>
          <p:cNvSpPr>
            <a:spLocks noGrp="1"/>
          </p:cNvSpPr>
          <p:nvPr>
            <p:ph type="sldNum" sz="quarter" idx="12"/>
          </p:nvPr>
        </p:nvSpPr>
        <p:spPr/>
        <p:txBody>
          <a:bodyPr/>
          <a:lstStyle/>
          <a:p>
            <a:fld id="{879131AF-2737-4116-A76B-B83105DF0AC1}" type="slidenum">
              <a:rPr lang="nl-NL" smtClean="0"/>
              <a:t>‹nr.›</a:t>
            </a:fld>
            <a:endParaRPr lang="nl-NL"/>
          </a:p>
        </p:txBody>
      </p:sp>
    </p:spTree>
    <p:extLst>
      <p:ext uri="{BB962C8B-B14F-4D97-AF65-F5344CB8AC3E}">
        <p14:creationId xmlns:p14="http://schemas.microsoft.com/office/powerpoint/2010/main" val="86309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A4FE863-17C9-6DEC-7383-8B08CABCDF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CB4E2AD-6F42-43AC-2F72-4B19A1639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2853AB0-3AB7-EF09-1499-6709E19E60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0D14AB7-BD40-450F-9690-48945EF69357}" type="datetimeFigureOut">
              <a:rPr lang="nl-NL" smtClean="0"/>
              <a:t>3-4-2024</a:t>
            </a:fld>
            <a:endParaRPr lang="nl-NL"/>
          </a:p>
        </p:txBody>
      </p:sp>
      <p:sp>
        <p:nvSpPr>
          <p:cNvPr id="5" name="Tijdelijke aanduiding voor voettekst 4">
            <a:extLst>
              <a:ext uri="{FF2B5EF4-FFF2-40B4-BE49-F238E27FC236}">
                <a16:creationId xmlns:a16="http://schemas.microsoft.com/office/drawing/2014/main" id="{CB95E4BD-2FB1-8119-9C1E-582A8BF663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E7C74B4C-2C41-E190-B797-E54741FFDE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79131AF-2737-4116-A76B-B83105DF0AC1}" type="slidenum">
              <a:rPr lang="nl-NL" smtClean="0"/>
              <a:t>‹nr.›</a:t>
            </a:fld>
            <a:endParaRPr lang="nl-NL"/>
          </a:p>
        </p:txBody>
      </p:sp>
    </p:spTree>
    <p:extLst>
      <p:ext uri="{BB962C8B-B14F-4D97-AF65-F5344CB8AC3E}">
        <p14:creationId xmlns:p14="http://schemas.microsoft.com/office/powerpoint/2010/main" val="3042862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3.png"/><Relationship Id="rId7" Type="http://schemas.openxmlformats.org/officeDocument/2006/relationships/image" Target="../media/image22.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 Id="rId9" Type="http://schemas.openxmlformats.org/officeDocument/2006/relationships/image" Target="../media/image2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Afbeelding 5" descr="Afbeelding met persoon, muur, binnen&#10;&#10;Automatisch gegenereerde beschrijving">
            <a:extLst>
              <a:ext uri="{FF2B5EF4-FFF2-40B4-BE49-F238E27FC236}">
                <a16:creationId xmlns:a16="http://schemas.microsoft.com/office/drawing/2014/main" id="{F57874A5-CF0C-4670-B613-1ABD63C30BC4}"/>
              </a:ext>
            </a:extLst>
          </p:cNvPr>
          <p:cNvPicPr>
            <a:picLocks noChangeAspect="1"/>
          </p:cNvPicPr>
          <p:nvPr/>
        </p:nvPicPr>
        <p:blipFill rotWithShape="1">
          <a:blip r:embed="rId2">
            <a:extLst>
              <a:ext uri="{28A0092B-C50C-407E-A947-70E740481C1C}">
                <a14:useLocalDpi xmlns:a14="http://schemas.microsoft.com/office/drawing/2010/main" val="0"/>
              </a:ext>
            </a:extLst>
          </a:blip>
          <a:srcRect t="32171" r="-1" b="15020"/>
          <a:stretch/>
        </p:blipFill>
        <p:spPr>
          <a:xfrm>
            <a:off x="3523488" y="116779"/>
            <a:ext cx="8668512" cy="6857990"/>
          </a:xfrm>
          <a:prstGeom prst="rect">
            <a:avLst/>
          </a:prstGeom>
        </p:spPr>
      </p:pic>
      <p:sp>
        <p:nvSpPr>
          <p:cNvPr id="5" name="Rechthoek 4">
            <a:extLst>
              <a:ext uri="{FF2B5EF4-FFF2-40B4-BE49-F238E27FC236}">
                <a16:creationId xmlns:a16="http://schemas.microsoft.com/office/drawing/2014/main" id="{37BDBA1A-99E1-AD77-CCB6-90C1892754EC}"/>
              </a:ext>
            </a:extLst>
          </p:cNvPr>
          <p:cNvSpPr/>
          <p:nvPr/>
        </p:nvSpPr>
        <p:spPr>
          <a:xfrm>
            <a:off x="323273" y="544945"/>
            <a:ext cx="1182254" cy="2270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el 1">
            <a:extLst>
              <a:ext uri="{FF2B5EF4-FFF2-40B4-BE49-F238E27FC236}">
                <a16:creationId xmlns:a16="http://schemas.microsoft.com/office/drawing/2014/main" id="{6CCF9B38-9F87-C54F-4014-E739C1DEFA5D}"/>
              </a:ext>
            </a:extLst>
          </p:cNvPr>
          <p:cNvSpPr txBox="1">
            <a:spLocks/>
          </p:cNvSpPr>
          <p:nvPr/>
        </p:nvSpPr>
        <p:spPr>
          <a:xfrm>
            <a:off x="630381" y="2079561"/>
            <a:ext cx="897082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gn="l">
              <a:lnSpc>
                <a:spcPct val="100000"/>
              </a:lnSpc>
              <a:defRPr/>
            </a:pPr>
            <a:r>
              <a:rPr lang="nl-NL" sz="4500" b="1" dirty="0">
                <a:solidFill>
                  <a:srgbClr val="9A66CC"/>
                </a:solidFill>
                <a:latin typeface="Roboto Condensed" panose="02000000000000000000" pitchFamily="2" charset="0"/>
                <a:ea typeface="Roboto Condensed" panose="02000000000000000000" pitchFamily="2" charset="0"/>
                <a:cs typeface="Roboto Condensed" panose="02000000000000000000" pitchFamily="2" charset="0"/>
              </a:rPr>
              <a:t>Wat doen wij als Forensische sectie?</a:t>
            </a:r>
            <a:br>
              <a:rPr lang="nl-NL" sz="2500" b="1" dirty="0">
                <a:solidFill>
                  <a:srgbClr val="00424A"/>
                </a:solidFill>
                <a:latin typeface="Roboto Condensed" panose="02000000000000000000" pitchFamily="2" charset="0"/>
                <a:ea typeface="Roboto Condensed" panose="02000000000000000000" pitchFamily="2" charset="0"/>
                <a:cs typeface="Roboto Condensed" panose="02000000000000000000" pitchFamily="2" charset="0"/>
              </a:rPr>
            </a:br>
            <a:r>
              <a:rPr lang="nl-NL" sz="3000" b="1" dirty="0">
                <a:solidFill>
                  <a:srgbClr val="9A66CC"/>
                </a:solidFill>
                <a:latin typeface="Roboto Condensed" panose="02000000000000000000" pitchFamily="2" charset="0"/>
                <a:ea typeface="Roboto Condensed" panose="02000000000000000000" pitchFamily="2" charset="0"/>
                <a:cs typeface="Roboto Condensed" panose="02000000000000000000" pitchFamily="2" charset="0"/>
              </a:rPr>
              <a:t>Terugblik 2023 en doelen 2024</a:t>
            </a:r>
            <a:endParaRPr kumimoji="0" lang="nl-NL" sz="4000" b="1" i="0" u="none" strike="noStrike" kern="1200" cap="none" spc="0" normalizeH="0" baseline="0" noProof="0" dirty="0">
              <a:ln>
                <a:noFill/>
              </a:ln>
              <a:solidFill>
                <a:srgbClr val="9A66CC"/>
              </a:solidFill>
              <a:effectLst/>
              <a:uLnTx/>
              <a:uFillTx/>
              <a:latin typeface="Playfair display" panose="020B0604020202020204" pitchFamily="2" charset="0"/>
              <a:ea typeface="+mj-ea"/>
              <a:cs typeface="+mj-cs"/>
            </a:endParaRPr>
          </a:p>
        </p:txBody>
      </p:sp>
      <p:sp>
        <p:nvSpPr>
          <p:cNvPr id="12" name="Ondertitel 2">
            <a:extLst>
              <a:ext uri="{FF2B5EF4-FFF2-40B4-BE49-F238E27FC236}">
                <a16:creationId xmlns:a16="http://schemas.microsoft.com/office/drawing/2014/main" id="{05D9215D-D7F0-EAD1-A07D-513330BD3EC4}"/>
              </a:ext>
            </a:extLst>
          </p:cNvPr>
          <p:cNvSpPr txBox="1">
            <a:spLocks/>
          </p:cNvSpPr>
          <p:nvPr/>
        </p:nvSpPr>
        <p:spPr>
          <a:xfrm>
            <a:off x="630381" y="4885030"/>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l-NL" sz="2000" b="0" i="0" u="none" strike="noStrike" kern="1200" cap="none" spc="0" normalizeH="0" baseline="0" noProof="0" dirty="0">
              <a:ln>
                <a:noFill/>
              </a:ln>
              <a:solidFill>
                <a:srgbClr val="00424A"/>
              </a:solidFill>
              <a:effectLst/>
              <a:uLnTx/>
              <a:uFillTx/>
              <a:latin typeface="Calibri" panose="020F0502020204030204"/>
              <a:ea typeface="+mn-ea"/>
              <a:cs typeface="+mn-cs"/>
            </a:endParaRPr>
          </a:p>
        </p:txBody>
      </p:sp>
      <p:pic>
        <p:nvPicPr>
          <p:cNvPr id="30" name="Afbeelding 29">
            <a:extLst>
              <a:ext uri="{FF2B5EF4-FFF2-40B4-BE49-F238E27FC236}">
                <a16:creationId xmlns:a16="http://schemas.microsoft.com/office/drawing/2014/main" id="{BF58D908-7293-490C-3E73-0C8BCDF66CD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273" y="86198"/>
            <a:ext cx="2846580" cy="917493"/>
          </a:xfrm>
          <a:prstGeom prst="rect">
            <a:avLst/>
          </a:prstGeom>
          <a:noFill/>
          <a:ln>
            <a:noFill/>
          </a:ln>
        </p:spPr>
      </p:pic>
      <p:sp>
        <p:nvSpPr>
          <p:cNvPr id="3" name="Tekstvak 2">
            <a:extLst>
              <a:ext uri="{FF2B5EF4-FFF2-40B4-BE49-F238E27FC236}">
                <a16:creationId xmlns:a16="http://schemas.microsoft.com/office/drawing/2014/main" id="{AEA0942B-7419-C118-C156-90DA96D6149D}"/>
              </a:ext>
            </a:extLst>
          </p:cNvPr>
          <p:cNvSpPr txBox="1"/>
          <p:nvPr/>
        </p:nvSpPr>
        <p:spPr>
          <a:xfrm>
            <a:off x="476250" y="4874629"/>
            <a:ext cx="6094476" cy="1754326"/>
          </a:xfrm>
          <a:prstGeom prst="rect">
            <a:avLst/>
          </a:prstGeom>
          <a:noFill/>
        </p:spPr>
        <p:txBody>
          <a:bodyPr wrap="square">
            <a:spAutoFit/>
          </a:bodyPr>
          <a:lstStyle/>
          <a:p>
            <a:r>
              <a:rPr lang="nl-NL" b="1" dirty="0">
                <a:solidFill>
                  <a:srgbClr val="7030A0"/>
                </a:solidFill>
                <a:latin typeface="Calibri" panose="020F0502020204030204" pitchFamily="34" charset="0"/>
                <a:cs typeface="Calibri" panose="020F0502020204030204" pitchFamily="34" charset="0"/>
              </a:rPr>
              <a:t> </a:t>
            </a:r>
          </a:p>
          <a:p>
            <a:r>
              <a:rPr lang="nl-NL" dirty="0">
                <a:solidFill>
                  <a:srgbClr val="00424A"/>
                </a:solidFill>
              </a:rPr>
              <a:t>Algemene Leden Vergadering (ALV)</a:t>
            </a:r>
            <a:br>
              <a:rPr lang="nl-NL" dirty="0">
                <a:solidFill>
                  <a:srgbClr val="00424A"/>
                </a:solidFill>
              </a:rPr>
            </a:br>
            <a:r>
              <a:rPr lang="nl-NL" dirty="0">
                <a:solidFill>
                  <a:srgbClr val="00424A"/>
                </a:solidFill>
              </a:rPr>
              <a:t>Sectie Forensische Psychologie</a:t>
            </a:r>
          </a:p>
          <a:p>
            <a:endParaRPr lang="nl-NL" dirty="0">
              <a:solidFill>
                <a:srgbClr val="00424A"/>
              </a:solidFill>
            </a:endParaRPr>
          </a:p>
          <a:p>
            <a:r>
              <a:rPr lang="nl-NL" dirty="0">
                <a:solidFill>
                  <a:srgbClr val="00424A"/>
                </a:solidFill>
              </a:rPr>
              <a:t>Dinsdag 26 maart 2024 </a:t>
            </a:r>
          </a:p>
          <a:p>
            <a:r>
              <a:rPr lang="nl-NL" dirty="0">
                <a:solidFill>
                  <a:srgbClr val="00424A"/>
                </a:solidFill>
              </a:rPr>
              <a:t>HNK gebouw: 18.00-19.30 uur </a:t>
            </a:r>
          </a:p>
        </p:txBody>
      </p:sp>
    </p:spTree>
    <p:extLst>
      <p:ext uri="{BB962C8B-B14F-4D97-AF65-F5344CB8AC3E}">
        <p14:creationId xmlns:p14="http://schemas.microsoft.com/office/powerpoint/2010/main" val="3477945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3" y="190056"/>
            <a:ext cx="9504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Forensische Sectie : de Financiën</a:t>
            </a: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sp>
        <p:nvSpPr>
          <p:cNvPr id="2" name="Rectangle 6">
            <a:extLst>
              <a:ext uri="{FF2B5EF4-FFF2-40B4-BE49-F238E27FC236}">
                <a16:creationId xmlns:a16="http://schemas.microsoft.com/office/drawing/2014/main" id="{C46A48B9-903D-43DD-DD89-4D2DBA03B628}"/>
              </a:ext>
            </a:extLst>
          </p:cNvPr>
          <p:cNvSpPr>
            <a:spLocks noChangeArrowheads="1"/>
          </p:cNvSpPr>
          <p:nvPr/>
        </p:nvSpPr>
        <p:spPr bwMode="auto">
          <a:xfrm>
            <a:off x="616448" y="3702389"/>
            <a:ext cx="10793707" cy="173515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buNone/>
              <a:defRPr/>
            </a:pPr>
            <a:r>
              <a:rPr lang="nl-NL" altLang="nl-NL" sz="1800" b="1" dirty="0">
                <a:solidFill>
                  <a:srgbClr val="9A66CC"/>
                </a:solidFill>
                <a:latin typeface="+mn-lt"/>
                <a:ea typeface="Roboto" panose="02000000000000000000" pitchFamily="2" charset="0"/>
                <a:cs typeface="Roboto" panose="02000000000000000000" pitchFamily="2" charset="0"/>
              </a:rPr>
              <a:t>Conclusie</a:t>
            </a:r>
          </a:p>
          <a:p>
            <a:pPr>
              <a:lnSpc>
                <a:spcPct val="120000"/>
              </a:lnSpc>
              <a:spcBef>
                <a:spcPct val="0"/>
              </a:spcBef>
              <a:buNone/>
              <a:defRPr/>
            </a:pPr>
            <a:r>
              <a:rPr lang="nl-NL" altLang="nl-NL" sz="1800" dirty="0">
                <a:solidFill>
                  <a:srgbClr val="00424A"/>
                </a:solidFill>
                <a:latin typeface="+mn-lt"/>
                <a:ea typeface="Roboto" panose="02000000000000000000" pitchFamily="2" charset="0"/>
                <a:cs typeface="Roboto" panose="02000000000000000000" pitchFamily="2" charset="0"/>
              </a:rPr>
              <a:t>Boven begroting uitgekomen i.v.m. verhoging vacatiegelden en werkgroep forensisch specialisme, voorzien in totale begroting. </a:t>
            </a:r>
          </a:p>
          <a:p>
            <a:pPr>
              <a:lnSpc>
                <a:spcPct val="120000"/>
              </a:lnSpc>
              <a:spcBef>
                <a:spcPct val="0"/>
              </a:spcBef>
              <a:buNone/>
              <a:defRPr/>
            </a:pPr>
            <a:r>
              <a:rPr lang="nl-NL" altLang="nl-NL" sz="1800" dirty="0">
                <a:solidFill>
                  <a:srgbClr val="00424A"/>
                </a:solidFill>
                <a:latin typeface="+mn-lt"/>
                <a:ea typeface="Roboto" panose="02000000000000000000" pitchFamily="2" charset="0"/>
                <a:cs typeface="Roboto" panose="02000000000000000000" pitchFamily="2" charset="0"/>
              </a:rPr>
              <a:t>Overige uitgaven o.a. organisatie evenementen, attentie voor sprekers, deelname congres, scriptieprijs, reiskosten. Ook wat inkomsten o.a. deelname bijeenkomsten .</a:t>
            </a:r>
          </a:p>
        </p:txBody>
      </p:sp>
      <p:sp>
        <p:nvSpPr>
          <p:cNvPr id="10" name="Rectangle 6">
            <a:extLst>
              <a:ext uri="{FF2B5EF4-FFF2-40B4-BE49-F238E27FC236}">
                <a16:creationId xmlns:a16="http://schemas.microsoft.com/office/drawing/2014/main" id="{6E88A126-4191-3215-C555-596476526898}"/>
              </a:ext>
            </a:extLst>
          </p:cNvPr>
          <p:cNvSpPr>
            <a:spLocks noChangeArrowheads="1"/>
          </p:cNvSpPr>
          <p:nvPr/>
        </p:nvSpPr>
        <p:spPr bwMode="auto">
          <a:xfrm>
            <a:off x="781844" y="4435943"/>
            <a:ext cx="6300514" cy="1070358"/>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buNone/>
              <a:defRPr/>
            </a:pPr>
            <a:endParaRPr lang="nl-NL" altLang="nl-NL" sz="1800" b="1" dirty="0">
              <a:solidFill>
                <a:srgbClr val="9A66CC"/>
              </a:solidFill>
              <a:latin typeface="+mn-lt"/>
              <a:ea typeface="Roboto" panose="02000000000000000000" pitchFamily="2" charset="0"/>
              <a:cs typeface="Roboto" panose="02000000000000000000" pitchFamily="2" charset="0"/>
            </a:endParaRPr>
          </a:p>
          <a:p>
            <a:pPr>
              <a:lnSpc>
                <a:spcPct val="120000"/>
              </a:lnSpc>
              <a:spcBef>
                <a:spcPct val="0"/>
              </a:spcBef>
              <a:buNone/>
              <a:defRPr/>
            </a:pPr>
            <a:endParaRPr lang="nl-NL" altLang="nl-NL" sz="1800" b="1" dirty="0">
              <a:solidFill>
                <a:srgbClr val="9A66CC"/>
              </a:solidFill>
              <a:latin typeface="+mn-lt"/>
              <a:ea typeface="Roboto" panose="02000000000000000000" pitchFamily="2" charset="0"/>
              <a:cs typeface="Roboto" panose="02000000000000000000" pitchFamily="2" charset="0"/>
            </a:endParaRPr>
          </a:p>
          <a:p>
            <a:pPr>
              <a:lnSpc>
                <a:spcPct val="120000"/>
              </a:lnSpc>
              <a:spcBef>
                <a:spcPct val="0"/>
              </a:spcBef>
              <a:buNone/>
              <a:defRPr/>
            </a:pPr>
            <a:endParaRPr lang="nl-NL" altLang="nl-NL" sz="1800" b="1" dirty="0">
              <a:solidFill>
                <a:srgbClr val="9A66CC"/>
              </a:solidFill>
              <a:latin typeface="+mn-lt"/>
              <a:ea typeface="Roboto" panose="02000000000000000000" pitchFamily="2" charset="0"/>
              <a:cs typeface="Roboto" panose="02000000000000000000" pitchFamily="2" charset="0"/>
            </a:endParaRPr>
          </a:p>
        </p:txBody>
      </p:sp>
      <p:graphicFrame>
        <p:nvGraphicFramePr>
          <p:cNvPr id="4" name="Tabel 3">
            <a:extLst>
              <a:ext uri="{FF2B5EF4-FFF2-40B4-BE49-F238E27FC236}">
                <a16:creationId xmlns:a16="http://schemas.microsoft.com/office/drawing/2014/main" id="{90A6ACF3-85DF-12E3-5701-E602D3938D78}"/>
              </a:ext>
            </a:extLst>
          </p:cNvPr>
          <p:cNvGraphicFramePr>
            <a:graphicFrameLocks noGrp="1"/>
          </p:cNvGraphicFramePr>
          <p:nvPr>
            <p:extLst>
              <p:ext uri="{D42A27DB-BD31-4B8C-83A1-F6EECF244321}">
                <p14:modId xmlns:p14="http://schemas.microsoft.com/office/powerpoint/2010/main" val="1820697783"/>
              </p:ext>
            </p:extLst>
          </p:nvPr>
        </p:nvGraphicFramePr>
        <p:xfrm>
          <a:off x="781844" y="1426558"/>
          <a:ext cx="9697797" cy="1830348"/>
        </p:xfrm>
        <a:graphic>
          <a:graphicData uri="http://schemas.openxmlformats.org/drawingml/2006/table">
            <a:tbl>
              <a:tblPr firstRow="1" bandRow="1">
                <a:tableStyleId>{5C22544A-7EE6-4342-B048-85BDC9FD1C3A}</a:tableStyleId>
              </a:tblPr>
              <a:tblGrid>
                <a:gridCol w="3232599">
                  <a:extLst>
                    <a:ext uri="{9D8B030D-6E8A-4147-A177-3AD203B41FA5}">
                      <a16:colId xmlns:a16="http://schemas.microsoft.com/office/drawing/2014/main" val="7439171"/>
                    </a:ext>
                  </a:extLst>
                </a:gridCol>
                <a:gridCol w="3232599">
                  <a:extLst>
                    <a:ext uri="{9D8B030D-6E8A-4147-A177-3AD203B41FA5}">
                      <a16:colId xmlns:a16="http://schemas.microsoft.com/office/drawing/2014/main" val="3131665379"/>
                    </a:ext>
                  </a:extLst>
                </a:gridCol>
                <a:gridCol w="3232599">
                  <a:extLst>
                    <a:ext uri="{9D8B030D-6E8A-4147-A177-3AD203B41FA5}">
                      <a16:colId xmlns:a16="http://schemas.microsoft.com/office/drawing/2014/main" val="642521174"/>
                    </a:ext>
                  </a:extLst>
                </a:gridCol>
              </a:tblGrid>
              <a:tr h="610116">
                <a:tc>
                  <a:txBody>
                    <a:bodyPr/>
                    <a:lstStyle/>
                    <a:p>
                      <a:endParaRPr lang="nl-NL" dirty="0"/>
                    </a:p>
                  </a:txBody>
                  <a:tcPr/>
                </a:tc>
                <a:tc>
                  <a:txBody>
                    <a:bodyPr/>
                    <a:lstStyle/>
                    <a:p>
                      <a:r>
                        <a:rPr lang="nl-NL" dirty="0"/>
                        <a:t>2023</a:t>
                      </a:r>
                    </a:p>
                  </a:txBody>
                  <a:tcPr/>
                </a:tc>
                <a:tc>
                  <a:txBody>
                    <a:bodyPr/>
                    <a:lstStyle/>
                    <a:p>
                      <a:r>
                        <a:rPr lang="nl-NL" dirty="0"/>
                        <a:t>2024</a:t>
                      </a:r>
                    </a:p>
                  </a:txBody>
                  <a:tcPr/>
                </a:tc>
                <a:extLst>
                  <a:ext uri="{0D108BD9-81ED-4DB2-BD59-A6C34878D82A}">
                    <a16:rowId xmlns:a16="http://schemas.microsoft.com/office/drawing/2014/main" val="1451631451"/>
                  </a:ext>
                </a:extLst>
              </a:tr>
              <a:tr h="610116">
                <a:tc>
                  <a:txBody>
                    <a:bodyPr/>
                    <a:lstStyle/>
                    <a:p>
                      <a:r>
                        <a:rPr lang="nl-NL" dirty="0"/>
                        <a:t>Totaal begroot</a:t>
                      </a:r>
                    </a:p>
                  </a:txBody>
                  <a:tcPr/>
                </a:tc>
                <a:tc>
                  <a:txBody>
                    <a:bodyPr/>
                    <a:lstStyle/>
                    <a:p>
                      <a:r>
                        <a:rPr lang="nl-NL" dirty="0"/>
                        <a:t>11.880</a:t>
                      </a:r>
                    </a:p>
                  </a:txBody>
                  <a:tcPr/>
                </a:tc>
                <a:tc>
                  <a:txBody>
                    <a:bodyPr/>
                    <a:lstStyle/>
                    <a:p>
                      <a:r>
                        <a:rPr lang="nl-NL" dirty="0"/>
                        <a:t>12.080</a:t>
                      </a:r>
                    </a:p>
                  </a:txBody>
                  <a:tcPr/>
                </a:tc>
                <a:extLst>
                  <a:ext uri="{0D108BD9-81ED-4DB2-BD59-A6C34878D82A}">
                    <a16:rowId xmlns:a16="http://schemas.microsoft.com/office/drawing/2014/main" val="2475604765"/>
                  </a:ext>
                </a:extLst>
              </a:tr>
              <a:tr h="610116">
                <a:tc>
                  <a:txBody>
                    <a:bodyPr/>
                    <a:lstStyle/>
                    <a:p>
                      <a:r>
                        <a:rPr lang="nl-NL" dirty="0"/>
                        <a:t>Realisatie </a:t>
                      </a:r>
                    </a:p>
                  </a:txBody>
                  <a:tcPr/>
                </a:tc>
                <a:tc>
                  <a:txBody>
                    <a:bodyPr/>
                    <a:lstStyle/>
                    <a:p>
                      <a:r>
                        <a:rPr lang="nl-NL" dirty="0"/>
                        <a:t>14.773</a:t>
                      </a:r>
                    </a:p>
                  </a:txBody>
                  <a:tcPr/>
                </a:tc>
                <a:tc>
                  <a:txBody>
                    <a:bodyPr/>
                    <a:lstStyle/>
                    <a:p>
                      <a:r>
                        <a:rPr lang="nl-NL" dirty="0"/>
                        <a:t>?</a:t>
                      </a:r>
                    </a:p>
                  </a:txBody>
                  <a:tcPr/>
                </a:tc>
                <a:extLst>
                  <a:ext uri="{0D108BD9-81ED-4DB2-BD59-A6C34878D82A}">
                    <a16:rowId xmlns:a16="http://schemas.microsoft.com/office/drawing/2014/main" val="1333329539"/>
                  </a:ext>
                </a:extLst>
              </a:tr>
            </a:tbl>
          </a:graphicData>
        </a:graphic>
      </p:graphicFrame>
    </p:spTree>
    <p:extLst>
      <p:ext uri="{BB962C8B-B14F-4D97-AF65-F5344CB8AC3E}">
        <p14:creationId xmlns:p14="http://schemas.microsoft.com/office/powerpoint/2010/main" val="146299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EE704-C204-3E8F-441E-545065323DF1}"/>
            </a:ext>
          </a:extLst>
        </p:cNvPr>
        <p:cNvGrpSpPr/>
        <p:nvPr/>
      </p:nvGrpSpPr>
      <p:grpSpPr>
        <a:xfrm>
          <a:off x="0" y="0"/>
          <a:ext cx="0" cy="0"/>
          <a:chOff x="0" y="0"/>
          <a:chExt cx="0" cy="0"/>
        </a:xfrm>
      </p:grpSpPr>
      <p:sp>
        <p:nvSpPr>
          <p:cNvPr id="5122" name="Rectangle 4">
            <a:extLst>
              <a:ext uri="{FF2B5EF4-FFF2-40B4-BE49-F238E27FC236}">
                <a16:creationId xmlns:a16="http://schemas.microsoft.com/office/drawing/2014/main" id="{558DCB2A-C55B-7055-C50D-660A460207EA}"/>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4E40153E-2795-FDC1-5201-CB81E109C2D7}"/>
              </a:ext>
            </a:extLst>
          </p:cNvPr>
          <p:cNvSpPr txBox="1">
            <a:spLocks noChangeArrowheads="1"/>
          </p:cNvSpPr>
          <p:nvPr/>
        </p:nvSpPr>
        <p:spPr bwMode="auto">
          <a:xfrm>
            <a:off x="334963" y="217488"/>
            <a:ext cx="9504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Sectie Forensische Psychologie: evenementen 2024</a:t>
            </a:r>
          </a:p>
        </p:txBody>
      </p:sp>
      <p:sp>
        <p:nvSpPr>
          <p:cNvPr id="6" name="Rectangle 6">
            <a:extLst>
              <a:ext uri="{FF2B5EF4-FFF2-40B4-BE49-F238E27FC236}">
                <a16:creationId xmlns:a16="http://schemas.microsoft.com/office/drawing/2014/main" id="{F862F9A1-BE44-5D89-5F26-C3EB9A149CEC}"/>
              </a:ext>
            </a:extLst>
          </p:cNvPr>
          <p:cNvSpPr>
            <a:spLocks noChangeArrowheads="1"/>
          </p:cNvSpPr>
          <p:nvPr/>
        </p:nvSpPr>
        <p:spPr bwMode="auto">
          <a:xfrm>
            <a:off x="616132" y="1273225"/>
            <a:ext cx="9545010" cy="4569969"/>
          </a:xfrm>
          <a:prstGeom prst="rect">
            <a:avLst/>
          </a:prstGeom>
          <a:noFill/>
          <a:ln>
            <a:noFill/>
          </a:ln>
        </p:spPr>
        <p:txBody>
          <a:bodyPr wrap="square" lIns="91440" tIns="45720" rIns="91440" bIns="45720" anchor="t">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buNone/>
              <a:defRPr/>
            </a:pPr>
            <a:r>
              <a:rPr lang="nl-NL" altLang="nl-NL" sz="2400" b="1" dirty="0">
                <a:solidFill>
                  <a:schemeClr val="accent1"/>
                </a:solidFill>
                <a:latin typeface="Roboto" panose="02000000000000000000" pitchFamily="2" charset="0"/>
                <a:ea typeface="Roboto" panose="02000000000000000000" pitchFamily="2" charset="0"/>
                <a:cs typeface="Roboto" panose="02000000000000000000" pitchFamily="2" charset="0"/>
              </a:rPr>
              <a:t>Interessante events in 2024</a:t>
            </a:r>
          </a:p>
          <a:p>
            <a:pPr>
              <a:lnSpc>
                <a:spcPct val="120000"/>
              </a:lnSpc>
              <a:spcBef>
                <a:spcPct val="0"/>
              </a:spcBef>
              <a:buNone/>
              <a:defRPr/>
            </a:pPr>
            <a:endParaRPr lang="nl-NL" altLang="nl-NL" sz="1800" b="1" dirty="0">
              <a:solidFill>
                <a:schemeClr val="accent1"/>
              </a:solidFill>
              <a:latin typeface="Roboto" panose="02000000000000000000" pitchFamily="2" charset="0"/>
              <a:ea typeface="Roboto" panose="02000000000000000000" pitchFamily="2" charset="0"/>
              <a:cs typeface="Roboto" panose="02000000000000000000" pitchFamily="2" charset="0"/>
            </a:endParaRPr>
          </a:p>
          <a:p>
            <a:pPr>
              <a:lnSpc>
                <a:spcPct val="120000"/>
              </a:lnSpc>
              <a:spcBef>
                <a:spcPct val="0"/>
              </a:spcBef>
              <a:buNone/>
              <a:defRPr/>
            </a:pPr>
            <a:r>
              <a:rPr lang="nl-NL" altLang="nl-NL" sz="1800" dirty="0">
                <a:solidFill>
                  <a:srgbClr val="00424A"/>
                </a:solidFill>
                <a:latin typeface="Roboto"/>
                <a:ea typeface="Roboto"/>
                <a:cs typeface="Roboto"/>
              </a:rPr>
              <a:t>27 februari  </a:t>
            </a:r>
            <a:r>
              <a:rPr lang="nl-NL" altLang="nl-NL" sz="1800">
                <a:solidFill>
                  <a:srgbClr val="00424A"/>
                </a:solidFill>
                <a:latin typeface="Roboto"/>
                <a:ea typeface="Roboto"/>
                <a:cs typeface="Roboto"/>
              </a:rPr>
              <a:t>	 Webinar professor Arne Popma ‘Je bent jong en je </a:t>
            </a:r>
            <a:r>
              <a:rPr lang="nl-NL" altLang="nl-NL" sz="1800" err="1">
                <a:solidFill>
                  <a:srgbClr val="00424A"/>
                </a:solidFill>
                <a:latin typeface="Roboto"/>
                <a:ea typeface="Roboto"/>
                <a:cs typeface="Roboto"/>
              </a:rPr>
              <a:t>chillt</a:t>
            </a:r>
            <a:r>
              <a:rPr lang="nl-NL" altLang="nl-NL" sz="1800" dirty="0">
                <a:solidFill>
                  <a:srgbClr val="00424A"/>
                </a:solidFill>
                <a:latin typeface="Roboto"/>
                <a:ea typeface="Roboto"/>
                <a:cs typeface="Roboto"/>
              </a:rPr>
              <a:t> wat’.</a:t>
            </a:r>
          </a:p>
          <a:p>
            <a:pPr>
              <a:lnSpc>
                <a:spcPct val="120000"/>
              </a:lnSpc>
              <a:spcBef>
                <a:spcPct val="0"/>
              </a:spcBef>
              <a:buNone/>
              <a:defRPr/>
            </a:pPr>
            <a:r>
              <a:rPr lang="nl-NL" altLang="nl-NL" sz="1800" dirty="0">
                <a:solidFill>
                  <a:srgbClr val="00424A"/>
                </a:solidFill>
                <a:latin typeface="Roboto"/>
                <a:ea typeface="Roboto"/>
                <a:cs typeface="Roboto"/>
              </a:rPr>
              <a:t>26 maart	   ALV en sectievergadering </a:t>
            </a:r>
            <a:endParaRPr lang="nl-NL" altLang="nl-NL" sz="18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a:lnSpc>
                <a:spcPct val="120000"/>
              </a:lnSpc>
              <a:spcBef>
                <a:spcPct val="0"/>
              </a:spcBef>
              <a:buNone/>
              <a:defRPr/>
            </a:pPr>
            <a:r>
              <a:rPr lang="nl-NL" altLang="nl-NL" sz="1800" dirty="0">
                <a:solidFill>
                  <a:srgbClr val="00424A"/>
                </a:solidFill>
                <a:latin typeface="Roboto"/>
                <a:ea typeface="Roboto"/>
                <a:cs typeface="Roboto"/>
              </a:rPr>
              <a:t>23 april 		      Webinar onderzoeker </a:t>
            </a:r>
            <a:r>
              <a:rPr lang="nl-NL" altLang="nl-NL" sz="1800" dirty="0" err="1">
                <a:solidFill>
                  <a:srgbClr val="00424A"/>
                </a:solidFill>
                <a:latin typeface="Roboto"/>
                <a:ea typeface="Roboto"/>
                <a:cs typeface="Roboto"/>
              </a:rPr>
              <a:t>Verena</a:t>
            </a:r>
            <a:r>
              <a:rPr lang="nl-NL" altLang="nl-NL" sz="1800" dirty="0">
                <a:solidFill>
                  <a:srgbClr val="00424A"/>
                </a:solidFill>
                <a:latin typeface="Roboto"/>
                <a:ea typeface="Roboto"/>
                <a:cs typeface="Roboto"/>
              </a:rPr>
              <a:t> Oberlader ‘Denkfouten in forensisch werken’.</a:t>
            </a:r>
          </a:p>
          <a:p>
            <a:pPr>
              <a:lnSpc>
                <a:spcPct val="120000"/>
              </a:lnSpc>
              <a:spcBef>
                <a:spcPct val="0"/>
              </a:spcBef>
              <a:buNone/>
              <a:defRPr/>
            </a:pPr>
            <a:r>
              <a:rPr lang="nl-NL" altLang="nl-NL" sz="1800" dirty="0">
                <a:solidFill>
                  <a:srgbClr val="00424A"/>
                </a:solidFill>
                <a:latin typeface="Roboto"/>
                <a:ea typeface="Roboto"/>
                <a:cs typeface="Roboto"/>
              </a:rPr>
              <a:t>21 mei	    Festival Forensische Zorg: deel van de sectie aanwezig</a:t>
            </a:r>
          </a:p>
          <a:p>
            <a:pPr>
              <a:lnSpc>
                <a:spcPct val="120000"/>
              </a:lnSpc>
              <a:spcBef>
                <a:spcPct val="0"/>
              </a:spcBef>
              <a:buNone/>
              <a:defRPr/>
            </a:pPr>
            <a:r>
              <a:rPr lang="nl-NL" altLang="nl-NL" sz="1800" dirty="0">
                <a:solidFill>
                  <a:srgbClr val="00424A"/>
                </a:solidFill>
                <a:latin typeface="Roboto"/>
                <a:ea typeface="Roboto"/>
                <a:cs typeface="Roboto"/>
              </a:rPr>
              <a:t>14 juni		    Studiedag samen met sectie neuropsychologie!</a:t>
            </a:r>
            <a:endParaRPr lang="nl-NL" altLang="nl-NL" sz="2000" dirty="0">
              <a:solidFill>
                <a:srgbClr val="00424A"/>
              </a:solidFill>
              <a:latin typeface="Roboto"/>
              <a:ea typeface="Roboto"/>
              <a:cs typeface="Roboto"/>
            </a:endParaRPr>
          </a:p>
          <a:p>
            <a:pPr>
              <a:lnSpc>
                <a:spcPct val="120000"/>
              </a:lnSpc>
              <a:spcBef>
                <a:spcPct val="0"/>
              </a:spcBef>
              <a:buNone/>
              <a:defRPr/>
            </a:pPr>
            <a:r>
              <a:rPr lang="nl-NL" altLang="nl-NL" sz="1800" dirty="0">
                <a:solidFill>
                  <a:srgbClr val="00424A"/>
                </a:solidFill>
                <a:latin typeface="Roboto"/>
                <a:ea typeface="Roboto"/>
                <a:cs typeface="Roboto"/>
              </a:rPr>
              <a:t>22 oktober	  Webinar recherche psycholoog Mirjam ter Beek over haar onderzoek </a:t>
            </a:r>
          </a:p>
          <a:p>
            <a:pPr>
              <a:lnSpc>
                <a:spcPct val="120000"/>
              </a:lnSpc>
              <a:spcBef>
                <a:spcPct val="0"/>
              </a:spcBef>
              <a:buNone/>
              <a:defRPr/>
            </a:pPr>
            <a:r>
              <a:rPr lang="nl-NL" altLang="nl-NL" sz="1800" dirty="0">
                <a:solidFill>
                  <a:srgbClr val="00424A"/>
                </a:solidFill>
                <a:latin typeface="Roboto"/>
                <a:ea typeface="Roboto"/>
                <a:cs typeface="Roboto"/>
              </a:rPr>
              <a:t>       met 		betrekking tot herinneringen aan seksueel misbruik</a:t>
            </a:r>
            <a:endParaRPr lang="nl-NL" dirty="0"/>
          </a:p>
          <a:p>
            <a:pPr>
              <a:lnSpc>
                <a:spcPct val="120000"/>
              </a:lnSpc>
              <a:spcBef>
                <a:spcPct val="0"/>
              </a:spcBef>
              <a:buNone/>
              <a:defRPr/>
            </a:pPr>
            <a:r>
              <a:rPr lang="nl-NL" altLang="nl-NL" sz="1800" dirty="0">
                <a:solidFill>
                  <a:srgbClr val="00424A"/>
                </a:solidFill>
                <a:latin typeface="Roboto"/>
                <a:ea typeface="Roboto"/>
                <a:cs typeface="Roboto"/>
              </a:rPr>
              <a:t>10 december	 Bedrijfsuitje en afsluitend etentje van het jaar met de sectie! </a:t>
            </a:r>
            <a:endParaRPr lang="nl-NL" altLang="nl-NL" sz="18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a:lnSpc>
                <a:spcPct val="120000"/>
              </a:lnSpc>
              <a:spcBef>
                <a:spcPct val="0"/>
              </a:spcBef>
              <a:buNone/>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1085850" lvl="1" indent="-34290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p:txBody>
      </p:sp>
      <p:pic>
        <p:nvPicPr>
          <p:cNvPr id="3" name="Afbeelding 2" descr="Afbeelding met tekst, illustratie, vectorafbeeldingen&#10;&#10;Automatisch gegenereerde beschrijving">
            <a:extLst>
              <a:ext uri="{FF2B5EF4-FFF2-40B4-BE49-F238E27FC236}">
                <a16:creationId xmlns:a16="http://schemas.microsoft.com/office/drawing/2014/main" id="{B91597CB-2D8B-F49F-AC13-CC4B70CC8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pic>
        <p:nvPicPr>
          <p:cNvPr id="2052" name="Picture 4" descr="Kaartje Lieneke Post Proost! - De Smaakboutique">
            <a:extLst>
              <a:ext uri="{FF2B5EF4-FFF2-40B4-BE49-F238E27FC236}">
                <a16:creationId xmlns:a16="http://schemas.microsoft.com/office/drawing/2014/main" id="{23480C67-813D-6E37-1E73-5F38FDF5A7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6438" y="451321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down)">
                                      <p:cBhvr>
                                        <p:cTn id="11" dur="580">
                                          <p:stCondLst>
                                            <p:cond delay="0"/>
                                          </p:stCondLst>
                                        </p:cTn>
                                        <p:tgtEl>
                                          <p:spTgt spid="6">
                                            <p:txEl>
                                              <p:pRg st="2" end="2"/>
                                            </p:txEl>
                                          </p:spTgt>
                                        </p:tgtEl>
                                      </p:cBhvr>
                                    </p:animEffect>
                                    <p:anim calcmode="lin" valueType="num">
                                      <p:cBhvr>
                                        <p:cTn id="12"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xEl>
                                              <p:pRg st="2" end="2"/>
                                            </p:txEl>
                                          </p:spTgt>
                                        </p:tgtEl>
                                      </p:cBhvr>
                                      <p:to x="100000" y="60000"/>
                                    </p:animScale>
                                    <p:animScale>
                                      <p:cBhvr>
                                        <p:cTn id="18" dur="166" decel="50000">
                                          <p:stCondLst>
                                            <p:cond delay="676"/>
                                          </p:stCondLst>
                                        </p:cTn>
                                        <p:tgtEl>
                                          <p:spTgt spid="6">
                                            <p:txEl>
                                              <p:pRg st="2" end="2"/>
                                            </p:txEl>
                                          </p:spTgt>
                                        </p:tgtEl>
                                      </p:cBhvr>
                                      <p:to x="100000" y="100000"/>
                                    </p:animScale>
                                    <p:animScale>
                                      <p:cBhvr>
                                        <p:cTn id="19" dur="26">
                                          <p:stCondLst>
                                            <p:cond delay="1312"/>
                                          </p:stCondLst>
                                        </p:cTn>
                                        <p:tgtEl>
                                          <p:spTgt spid="6">
                                            <p:txEl>
                                              <p:pRg st="2" end="2"/>
                                            </p:txEl>
                                          </p:spTgt>
                                        </p:tgtEl>
                                      </p:cBhvr>
                                      <p:to x="100000" y="80000"/>
                                    </p:animScale>
                                    <p:animScale>
                                      <p:cBhvr>
                                        <p:cTn id="20" dur="166" decel="50000">
                                          <p:stCondLst>
                                            <p:cond delay="1338"/>
                                          </p:stCondLst>
                                        </p:cTn>
                                        <p:tgtEl>
                                          <p:spTgt spid="6">
                                            <p:txEl>
                                              <p:pRg st="2" end="2"/>
                                            </p:txEl>
                                          </p:spTgt>
                                        </p:tgtEl>
                                      </p:cBhvr>
                                      <p:to x="100000" y="100000"/>
                                    </p:animScale>
                                    <p:animScale>
                                      <p:cBhvr>
                                        <p:cTn id="21" dur="26">
                                          <p:stCondLst>
                                            <p:cond delay="1642"/>
                                          </p:stCondLst>
                                        </p:cTn>
                                        <p:tgtEl>
                                          <p:spTgt spid="6">
                                            <p:txEl>
                                              <p:pRg st="2" end="2"/>
                                            </p:txEl>
                                          </p:spTgt>
                                        </p:tgtEl>
                                      </p:cBhvr>
                                      <p:to x="100000" y="90000"/>
                                    </p:animScale>
                                    <p:animScale>
                                      <p:cBhvr>
                                        <p:cTn id="22" dur="166" decel="50000">
                                          <p:stCondLst>
                                            <p:cond delay="1668"/>
                                          </p:stCondLst>
                                        </p:cTn>
                                        <p:tgtEl>
                                          <p:spTgt spid="6">
                                            <p:txEl>
                                              <p:pRg st="2" end="2"/>
                                            </p:txEl>
                                          </p:spTgt>
                                        </p:tgtEl>
                                      </p:cBhvr>
                                      <p:to x="100000" y="100000"/>
                                    </p:animScale>
                                    <p:animScale>
                                      <p:cBhvr>
                                        <p:cTn id="23" dur="26">
                                          <p:stCondLst>
                                            <p:cond delay="1808"/>
                                          </p:stCondLst>
                                        </p:cTn>
                                        <p:tgtEl>
                                          <p:spTgt spid="6">
                                            <p:txEl>
                                              <p:pRg st="2" end="2"/>
                                            </p:txEl>
                                          </p:spTgt>
                                        </p:tgtEl>
                                      </p:cBhvr>
                                      <p:to x="100000" y="95000"/>
                                    </p:animScale>
                                    <p:animScale>
                                      <p:cBhvr>
                                        <p:cTn id="24" dur="166" decel="50000">
                                          <p:stCondLst>
                                            <p:cond delay="1834"/>
                                          </p:stCondLst>
                                        </p:cTn>
                                        <p:tgtEl>
                                          <p:spTgt spid="6">
                                            <p:txEl>
                                              <p:pRg st="2" end="2"/>
                                            </p:txEl>
                                          </p:spTgt>
                                        </p:tgtEl>
                                      </p:cBhvr>
                                      <p:to x="100000" y="100000"/>
                                    </p:animScale>
                                  </p:childTnLst>
                                </p:cTn>
                              </p:par>
                              <p:par>
                                <p:cTn id="25" presetID="26"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80">
                                          <p:stCondLst>
                                            <p:cond delay="0"/>
                                          </p:stCondLst>
                                        </p:cTn>
                                        <p:tgtEl>
                                          <p:spTgt spid="6">
                                            <p:txEl>
                                              <p:pRg st="3" end="3"/>
                                            </p:txEl>
                                          </p:spTgt>
                                        </p:tgtEl>
                                      </p:cBhvr>
                                    </p:animEffect>
                                    <p:anim calcmode="lin" valueType="num">
                                      <p:cBhvr>
                                        <p:cTn id="28"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6">
                                            <p:txEl>
                                              <p:pRg st="3" end="3"/>
                                            </p:txEl>
                                          </p:spTgt>
                                        </p:tgtEl>
                                      </p:cBhvr>
                                      <p:to x="100000" y="60000"/>
                                    </p:animScale>
                                    <p:animScale>
                                      <p:cBhvr>
                                        <p:cTn id="34" dur="166" decel="50000">
                                          <p:stCondLst>
                                            <p:cond delay="676"/>
                                          </p:stCondLst>
                                        </p:cTn>
                                        <p:tgtEl>
                                          <p:spTgt spid="6">
                                            <p:txEl>
                                              <p:pRg st="3" end="3"/>
                                            </p:txEl>
                                          </p:spTgt>
                                        </p:tgtEl>
                                      </p:cBhvr>
                                      <p:to x="100000" y="100000"/>
                                    </p:animScale>
                                    <p:animScale>
                                      <p:cBhvr>
                                        <p:cTn id="35" dur="26">
                                          <p:stCondLst>
                                            <p:cond delay="1312"/>
                                          </p:stCondLst>
                                        </p:cTn>
                                        <p:tgtEl>
                                          <p:spTgt spid="6">
                                            <p:txEl>
                                              <p:pRg st="3" end="3"/>
                                            </p:txEl>
                                          </p:spTgt>
                                        </p:tgtEl>
                                      </p:cBhvr>
                                      <p:to x="100000" y="80000"/>
                                    </p:animScale>
                                    <p:animScale>
                                      <p:cBhvr>
                                        <p:cTn id="36" dur="166" decel="50000">
                                          <p:stCondLst>
                                            <p:cond delay="1338"/>
                                          </p:stCondLst>
                                        </p:cTn>
                                        <p:tgtEl>
                                          <p:spTgt spid="6">
                                            <p:txEl>
                                              <p:pRg st="3" end="3"/>
                                            </p:txEl>
                                          </p:spTgt>
                                        </p:tgtEl>
                                      </p:cBhvr>
                                      <p:to x="100000" y="100000"/>
                                    </p:animScale>
                                    <p:animScale>
                                      <p:cBhvr>
                                        <p:cTn id="37" dur="26">
                                          <p:stCondLst>
                                            <p:cond delay="1642"/>
                                          </p:stCondLst>
                                        </p:cTn>
                                        <p:tgtEl>
                                          <p:spTgt spid="6">
                                            <p:txEl>
                                              <p:pRg st="3" end="3"/>
                                            </p:txEl>
                                          </p:spTgt>
                                        </p:tgtEl>
                                      </p:cBhvr>
                                      <p:to x="100000" y="90000"/>
                                    </p:animScale>
                                    <p:animScale>
                                      <p:cBhvr>
                                        <p:cTn id="38" dur="166" decel="50000">
                                          <p:stCondLst>
                                            <p:cond delay="1668"/>
                                          </p:stCondLst>
                                        </p:cTn>
                                        <p:tgtEl>
                                          <p:spTgt spid="6">
                                            <p:txEl>
                                              <p:pRg st="3" end="3"/>
                                            </p:txEl>
                                          </p:spTgt>
                                        </p:tgtEl>
                                      </p:cBhvr>
                                      <p:to x="100000" y="100000"/>
                                    </p:animScale>
                                    <p:animScale>
                                      <p:cBhvr>
                                        <p:cTn id="39" dur="26">
                                          <p:stCondLst>
                                            <p:cond delay="1808"/>
                                          </p:stCondLst>
                                        </p:cTn>
                                        <p:tgtEl>
                                          <p:spTgt spid="6">
                                            <p:txEl>
                                              <p:pRg st="3" end="3"/>
                                            </p:txEl>
                                          </p:spTgt>
                                        </p:tgtEl>
                                      </p:cBhvr>
                                      <p:to x="100000" y="95000"/>
                                    </p:animScale>
                                    <p:animScale>
                                      <p:cBhvr>
                                        <p:cTn id="40" dur="166" decel="50000">
                                          <p:stCondLst>
                                            <p:cond delay="1834"/>
                                          </p:stCondLst>
                                        </p:cTn>
                                        <p:tgtEl>
                                          <p:spTgt spid="6">
                                            <p:txEl>
                                              <p:pRg st="3" end="3"/>
                                            </p:txEl>
                                          </p:spTgt>
                                        </p:tgtEl>
                                      </p:cBhvr>
                                      <p:to x="100000" y="100000"/>
                                    </p:animScale>
                                  </p:childTnLst>
                                </p:cTn>
                              </p:par>
                              <p:par>
                                <p:cTn id="41" presetID="26" presetClass="entr" presetSubtype="0" fill="hold"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wipe(down)">
                                      <p:cBhvr>
                                        <p:cTn id="43" dur="580">
                                          <p:stCondLst>
                                            <p:cond delay="0"/>
                                          </p:stCondLst>
                                        </p:cTn>
                                        <p:tgtEl>
                                          <p:spTgt spid="6">
                                            <p:txEl>
                                              <p:pRg st="4" end="4"/>
                                            </p:txEl>
                                          </p:spTgt>
                                        </p:tgtEl>
                                      </p:cBhvr>
                                    </p:animEffect>
                                    <p:anim calcmode="lin" valueType="num">
                                      <p:cBhvr>
                                        <p:cTn id="44"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4" end="4"/>
                                            </p:txEl>
                                          </p:spTgt>
                                        </p:tgtEl>
                                      </p:cBhvr>
                                      <p:to x="100000" y="60000"/>
                                    </p:animScale>
                                    <p:animScale>
                                      <p:cBhvr>
                                        <p:cTn id="50" dur="166" decel="50000">
                                          <p:stCondLst>
                                            <p:cond delay="676"/>
                                          </p:stCondLst>
                                        </p:cTn>
                                        <p:tgtEl>
                                          <p:spTgt spid="6">
                                            <p:txEl>
                                              <p:pRg st="4" end="4"/>
                                            </p:txEl>
                                          </p:spTgt>
                                        </p:tgtEl>
                                      </p:cBhvr>
                                      <p:to x="100000" y="100000"/>
                                    </p:animScale>
                                    <p:animScale>
                                      <p:cBhvr>
                                        <p:cTn id="51" dur="26">
                                          <p:stCondLst>
                                            <p:cond delay="1312"/>
                                          </p:stCondLst>
                                        </p:cTn>
                                        <p:tgtEl>
                                          <p:spTgt spid="6">
                                            <p:txEl>
                                              <p:pRg st="4" end="4"/>
                                            </p:txEl>
                                          </p:spTgt>
                                        </p:tgtEl>
                                      </p:cBhvr>
                                      <p:to x="100000" y="80000"/>
                                    </p:animScale>
                                    <p:animScale>
                                      <p:cBhvr>
                                        <p:cTn id="52" dur="166" decel="50000">
                                          <p:stCondLst>
                                            <p:cond delay="1338"/>
                                          </p:stCondLst>
                                        </p:cTn>
                                        <p:tgtEl>
                                          <p:spTgt spid="6">
                                            <p:txEl>
                                              <p:pRg st="4" end="4"/>
                                            </p:txEl>
                                          </p:spTgt>
                                        </p:tgtEl>
                                      </p:cBhvr>
                                      <p:to x="100000" y="100000"/>
                                    </p:animScale>
                                    <p:animScale>
                                      <p:cBhvr>
                                        <p:cTn id="53" dur="26">
                                          <p:stCondLst>
                                            <p:cond delay="1642"/>
                                          </p:stCondLst>
                                        </p:cTn>
                                        <p:tgtEl>
                                          <p:spTgt spid="6">
                                            <p:txEl>
                                              <p:pRg st="4" end="4"/>
                                            </p:txEl>
                                          </p:spTgt>
                                        </p:tgtEl>
                                      </p:cBhvr>
                                      <p:to x="100000" y="90000"/>
                                    </p:animScale>
                                    <p:animScale>
                                      <p:cBhvr>
                                        <p:cTn id="54" dur="166" decel="50000">
                                          <p:stCondLst>
                                            <p:cond delay="1668"/>
                                          </p:stCondLst>
                                        </p:cTn>
                                        <p:tgtEl>
                                          <p:spTgt spid="6">
                                            <p:txEl>
                                              <p:pRg st="4" end="4"/>
                                            </p:txEl>
                                          </p:spTgt>
                                        </p:tgtEl>
                                      </p:cBhvr>
                                      <p:to x="100000" y="100000"/>
                                    </p:animScale>
                                    <p:animScale>
                                      <p:cBhvr>
                                        <p:cTn id="55" dur="26">
                                          <p:stCondLst>
                                            <p:cond delay="1808"/>
                                          </p:stCondLst>
                                        </p:cTn>
                                        <p:tgtEl>
                                          <p:spTgt spid="6">
                                            <p:txEl>
                                              <p:pRg st="4" end="4"/>
                                            </p:txEl>
                                          </p:spTgt>
                                        </p:tgtEl>
                                      </p:cBhvr>
                                      <p:to x="100000" y="95000"/>
                                    </p:animScale>
                                    <p:animScale>
                                      <p:cBhvr>
                                        <p:cTn id="56" dur="166" decel="50000">
                                          <p:stCondLst>
                                            <p:cond delay="1834"/>
                                          </p:stCondLst>
                                        </p:cTn>
                                        <p:tgtEl>
                                          <p:spTgt spid="6">
                                            <p:txEl>
                                              <p:pRg st="4" end="4"/>
                                            </p:txEl>
                                          </p:spTgt>
                                        </p:tgtEl>
                                      </p:cBhvr>
                                      <p:to x="100000" y="100000"/>
                                    </p:animScale>
                                  </p:childTnLst>
                                </p:cTn>
                              </p:par>
                              <p:par>
                                <p:cTn id="57" presetID="26" presetClass="entr" presetSubtype="0" fill="hold" nodeType="with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animEffect transition="in" filter="wipe(down)">
                                      <p:cBhvr>
                                        <p:cTn id="59" dur="580">
                                          <p:stCondLst>
                                            <p:cond delay="0"/>
                                          </p:stCondLst>
                                        </p:cTn>
                                        <p:tgtEl>
                                          <p:spTgt spid="6">
                                            <p:txEl>
                                              <p:pRg st="5" end="5"/>
                                            </p:txEl>
                                          </p:spTgt>
                                        </p:tgtEl>
                                      </p:cBhvr>
                                    </p:animEffect>
                                    <p:anim calcmode="lin" valueType="num">
                                      <p:cBhvr>
                                        <p:cTn id="60"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6">
                                            <p:txEl>
                                              <p:pRg st="5" end="5"/>
                                            </p:txEl>
                                          </p:spTgt>
                                        </p:tgtEl>
                                      </p:cBhvr>
                                      <p:to x="100000" y="60000"/>
                                    </p:animScale>
                                    <p:animScale>
                                      <p:cBhvr>
                                        <p:cTn id="66" dur="166" decel="50000">
                                          <p:stCondLst>
                                            <p:cond delay="676"/>
                                          </p:stCondLst>
                                        </p:cTn>
                                        <p:tgtEl>
                                          <p:spTgt spid="6">
                                            <p:txEl>
                                              <p:pRg st="5" end="5"/>
                                            </p:txEl>
                                          </p:spTgt>
                                        </p:tgtEl>
                                      </p:cBhvr>
                                      <p:to x="100000" y="100000"/>
                                    </p:animScale>
                                    <p:animScale>
                                      <p:cBhvr>
                                        <p:cTn id="67" dur="26">
                                          <p:stCondLst>
                                            <p:cond delay="1312"/>
                                          </p:stCondLst>
                                        </p:cTn>
                                        <p:tgtEl>
                                          <p:spTgt spid="6">
                                            <p:txEl>
                                              <p:pRg st="5" end="5"/>
                                            </p:txEl>
                                          </p:spTgt>
                                        </p:tgtEl>
                                      </p:cBhvr>
                                      <p:to x="100000" y="80000"/>
                                    </p:animScale>
                                    <p:animScale>
                                      <p:cBhvr>
                                        <p:cTn id="68" dur="166" decel="50000">
                                          <p:stCondLst>
                                            <p:cond delay="1338"/>
                                          </p:stCondLst>
                                        </p:cTn>
                                        <p:tgtEl>
                                          <p:spTgt spid="6">
                                            <p:txEl>
                                              <p:pRg st="5" end="5"/>
                                            </p:txEl>
                                          </p:spTgt>
                                        </p:tgtEl>
                                      </p:cBhvr>
                                      <p:to x="100000" y="100000"/>
                                    </p:animScale>
                                    <p:animScale>
                                      <p:cBhvr>
                                        <p:cTn id="69" dur="26">
                                          <p:stCondLst>
                                            <p:cond delay="1642"/>
                                          </p:stCondLst>
                                        </p:cTn>
                                        <p:tgtEl>
                                          <p:spTgt spid="6">
                                            <p:txEl>
                                              <p:pRg st="5" end="5"/>
                                            </p:txEl>
                                          </p:spTgt>
                                        </p:tgtEl>
                                      </p:cBhvr>
                                      <p:to x="100000" y="90000"/>
                                    </p:animScale>
                                    <p:animScale>
                                      <p:cBhvr>
                                        <p:cTn id="70" dur="166" decel="50000">
                                          <p:stCondLst>
                                            <p:cond delay="1668"/>
                                          </p:stCondLst>
                                        </p:cTn>
                                        <p:tgtEl>
                                          <p:spTgt spid="6">
                                            <p:txEl>
                                              <p:pRg st="5" end="5"/>
                                            </p:txEl>
                                          </p:spTgt>
                                        </p:tgtEl>
                                      </p:cBhvr>
                                      <p:to x="100000" y="100000"/>
                                    </p:animScale>
                                    <p:animScale>
                                      <p:cBhvr>
                                        <p:cTn id="71" dur="26">
                                          <p:stCondLst>
                                            <p:cond delay="1808"/>
                                          </p:stCondLst>
                                        </p:cTn>
                                        <p:tgtEl>
                                          <p:spTgt spid="6">
                                            <p:txEl>
                                              <p:pRg st="5" end="5"/>
                                            </p:txEl>
                                          </p:spTgt>
                                        </p:tgtEl>
                                      </p:cBhvr>
                                      <p:to x="100000" y="95000"/>
                                    </p:animScale>
                                    <p:animScale>
                                      <p:cBhvr>
                                        <p:cTn id="72" dur="166" decel="50000">
                                          <p:stCondLst>
                                            <p:cond delay="1834"/>
                                          </p:stCondLst>
                                        </p:cTn>
                                        <p:tgtEl>
                                          <p:spTgt spid="6">
                                            <p:txEl>
                                              <p:pRg st="5" end="5"/>
                                            </p:txEl>
                                          </p:spTgt>
                                        </p:tgtEl>
                                      </p:cBhvr>
                                      <p:to x="100000" y="100000"/>
                                    </p:animScale>
                                  </p:childTnLst>
                                </p:cTn>
                              </p:par>
                              <p:par>
                                <p:cTn id="73" presetID="26" presetClass="entr" presetSubtype="0" fill="hold" nodeType="withEffect">
                                  <p:stCondLst>
                                    <p:cond delay="0"/>
                                  </p:stCondLst>
                                  <p:childTnLst>
                                    <p:set>
                                      <p:cBhvr>
                                        <p:cTn id="74" dur="1" fill="hold">
                                          <p:stCondLst>
                                            <p:cond delay="0"/>
                                          </p:stCondLst>
                                        </p:cTn>
                                        <p:tgtEl>
                                          <p:spTgt spid="6">
                                            <p:txEl>
                                              <p:pRg st="6" end="6"/>
                                            </p:txEl>
                                          </p:spTgt>
                                        </p:tgtEl>
                                        <p:attrNameLst>
                                          <p:attrName>style.visibility</p:attrName>
                                        </p:attrNameLst>
                                      </p:cBhvr>
                                      <p:to>
                                        <p:strVal val="visible"/>
                                      </p:to>
                                    </p:set>
                                    <p:animEffect transition="in" filter="wipe(down)">
                                      <p:cBhvr>
                                        <p:cTn id="75" dur="580">
                                          <p:stCondLst>
                                            <p:cond delay="0"/>
                                          </p:stCondLst>
                                        </p:cTn>
                                        <p:tgtEl>
                                          <p:spTgt spid="6">
                                            <p:txEl>
                                              <p:pRg st="6" end="6"/>
                                            </p:txEl>
                                          </p:spTgt>
                                        </p:tgtEl>
                                      </p:cBhvr>
                                    </p:animEffect>
                                    <p:anim calcmode="lin" valueType="num">
                                      <p:cBhvr>
                                        <p:cTn id="76"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6">
                                            <p:txEl>
                                              <p:pRg st="6" end="6"/>
                                            </p:txEl>
                                          </p:spTgt>
                                        </p:tgtEl>
                                      </p:cBhvr>
                                      <p:to x="100000" y="60000"/>
                                    </p:animScale>
                                    <p:animScale>
                                      <p:cBhvr>
                                        <p:cTn id="82" dur="166" decel="50000">
                                          <p:stCondLst>
                                            <p:cond delay="676"/>
                                          </p:stCondLst>
                                        </p:cTn>
                                        <p:tgtEl>
                                          <p:spTgt spid="6">
                                            <p:txEl>
                                              <p:pRg st="6" end="6"/>
                                            </p:txEl>
                                          </p:spTgt>
                                        </p:tgtEl>
                                      </p:cBhvr>
                                      <p:to x="100000" y="100000"/>
                                    </p:animScale>
                                    <p:animScale>
                                      <p:cBhvr>
                                        <p:cTn id="83" dur="26">
                                          <p:stCondLst>
                                            <p:cond delay="1312"/>
                                          </p:stCondLst>
                                        </p:cTn>
                                        <p:tgtEl>
                                          <p:spTgt spid="6">
                                            <p:txEl>
                                              <p:pRg st="6" end="6"/>
                                            </p:txEl>
                                          </p:spTgt>
                                        </p:tgtEl>
                                      </p:cBhvr>
                                      <p:to x="100000" y="80000"/>
                                    </p:animScale>
                                    <p:animScale>
                                      <p:cBhvr>
                                        <p:cTn id="84" dur="166" decel="50000">
                                          <p:stCondLst>
                                            <p:cond delay="1338"/>
                                          </p:stCondLst>
                                        </p:cTn>
                                        <p:tgtEl>
                                          <p:spTgt spid="6">
                                            <p:txEl>
                                              <p:pRg st="6" end="6"/>
                                            </p:txEl>
                                          </p:spTgt>
                                        </p:tgtEl>
                                      </p:cBhvr>
                                      <p:to x="100000" y="100000"/>
                                    </p:animScale>
                                    <p:animScale>
                                      <p:cBhvr>
                                        <p:cTn id="85" dur="26">
                                          <p:stCondLst>
                                            <p:cond delay="1642"/>
                                          </p:stCondLst>
                                        </p:cTn>
                                        <p:tgtEl>
                                          <p:spTgt spid="6">
                                            <p:txEl>
                                              <p:pRg st="6" end="6"/>
                                            </p:txEl>
                                          </p:spTgt>
                                        </p:tgtEl>
                                      </p:cBhvr>
                                      <p:to x="100000" y="90000"/>
                                    </p:animScale>
                                    <p:animScale>
                                      <p:cBhvr>
                                        <p:cTn id="86" dur="166" decel="50000">
                                          <p:stCondLst>
                                            <p:cond delay="1668"/>
                                          </p:stCondLst>
                                        </p:cTn>
                                        <p:tgtEl>
                                          <p:spTgt spid="6">
                                            <p:txEl>
                                              <p:pRg st="6" end="6"/>
                                            </p:txEl>
                                          </p:spTgt>
                                        </p:tgtEl>
                                      </p:cBhvr>
                                      <p:to x="100000" y="100000"/>
                                    </p:animScale>
                                    <p:animScale>
                                      <p:cBhvr>
                                        <p:cTn id="87" dur="26">
                                          <p:stCondLst>
                                            <p:cond delay="1808"/>
                                          </p:stCondLst>
                                        </p:cTn>
                                        <p:tgtEl>
                                          <p:spTgt spid="6">
                                            <p:txEl>
                                              <p:pRg st="6" end="6"/>
                                            </p:txEl>
                                          </p:spTgt>
                                        </p:tgtEl>
                                      </p:cBhvr>
                                      <p:to x="100000" y="95000"/>
                                    </p:animScale>
                                    <p:animScale>
                                      <p:cBhvr>
                                        <p:cTn id="88" dur="166" decel="50000">
                                          <p:stCondLst>
                                            <p:cond delay="1834"/>
                                          </p:stCondLst>
                                        </p:cTn>
                                        <p:tgtEl>
                                          <p:spTgt spid="6">
                                            <p:txEl>
                                              <p:pRg st="6" end="6"/>
                                            </p:txEl>
                                          </p:spTgt>
                                        </p:tgtEl>
                                      </p:cBhvr>
                                      <p:to x="100000" y="100000"/>
                                    </p:animScale>
                                  </p:childTnLst>
                                </p:cTn>
                              </p:par>
                              <p:par>
                                <p:cTn id="89" presetID="26" presetClass="entr" presetSubtype="0" fill="hold" nodeType="withEffect">
                                  <p:stCondLst>
                                    <p:cond delay="0"/>
                                  </p:stCondLst>
                                  <p:childTnLst>
                                    <p:set>
                                      <p:cBhvr>
                                        <p:cTn id="90" dur="1" fill="hold">
                                          <p:stCondLst>
                                            <p:cond delay="0"/>
                                          </p:stCondLst>
                                        </p:cTn>
                                        <p:tgtEl>
                                          <p:spTgt spid="6">
                                            <p:txEl>
                                              <p:pRg st="7" end="7"/>
                                            </p:txEl>
                                          </p:spTgt>
                                        </p:tgtEl>
                                        <p:attrNameLst>
                                          <p:attrName>style.visibility</p:attrName>
                                        </p:attrNameLst>
                                      </p:cBhvr>
                                      <p:to>
                                        <p:strVal val="visible"/>
                                      </p:to>
                                    </p:set>
                                    <p:animEffect transition="in" filter="wipe(down)">
                                      <p:cBhvr>
                                        <p:cTn id="91" dur="580">
                                          <p:stCondLst>
                                            <p:cond delay="0"/>
                                          </p:stCondLst>
                                        </p:cTn>
                                        <p:tgtEl>
                                          <p:spTgt spid="6">
                                            <p:txEl>
                                              <p:pRg st="7" end="7"/>
                                            </p:txEl>
                                          </p:spTgt>
                                        </p:tgtEl>
                                      </p:cBhvr>
                                    </p:animEffect>
                                    <p:anim calcmode="lin" valueType="num">
                                      <p:cBhvr>
                                        <p:cTn id="92"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6">
                                            <p:txEl>
                                              <p:pRg st="7" end="7"/>
                                            </p:txEl>
                                          </p:spTgt>
                                        </p:tgtEl>
                                      </p:cBhvr>
                                      <p:to x="100000" y="60000"/>
                                    </p:animScale>
                                    <p:animScale>
                                      <p:cBhvr>
                                        <p:cTn id="98" dur="166" decel="50000">
                                          <p:stCondLst>
                                            <p:cond delay="676"/>
                                          </p:stCondLst>
                                        </p:cTn>
                                        <p:tgtEl>
                                          <p:spTgt spid="6">
                                            <p:txEl>
                                              <p:pRg st="7" end="7"/>
                                            </p:txEl>
                                          </p:spTgt>
                                        </p:tgtEl>
                                      </p:cBhvr>
                                      <p:to x="100000" y="100000"/>
                                    </p:animScale>
                                    <p:animScale>
                                      <p:cBhvr>
                                        <p:cTn id="99" dur="26">
                                          <p:stCondLst>
                                            <p:cond delay="1312"/>
                                          </p:stCondLst>
                                        </p:cTn>
                                        <p:tgtEl>
                                          <p:spTgt spid="6">
                                            <p:txEl>
                                              <p:pRg st="7" end="7"/>
                                            </p:txEl>
                                          </p:spTgt>
                                        </p:tgtEl>
                                      </p:cBhvr>
                                      <p:to x="100000" y="80000"/>
                                    </p:animScale>
                                    <p:animScale>
                                      <p:cBhvr>
                                        <p:cTn id="100" dur="166" decel="50000">
                                          <p:stCondLst>
                                            <p:cond delay="1338"/>
                                          </p:stCondLst>
                                        </p:cTn>
                                        <p:tgtEl>
                                          <p:spTgt spid="6">
                                            <p:txEl>
                                              <p:pRg st="7" end="7"/>
                                            </p:txEl>
                                          </p:spTgt>
                                        </p:tgtEl>
                                      </p:cBhvr>
                                      <p:to x="100000" y="100000"/>
                                    </p:animScale>
                                    <p:animScale>
                                      <p:cBhvr>
                                        <p:cTn id="101" dur="26">
                                          <p:stCondLst>
                                            <p:cond delay="1642"/>
                                          </p:stCondLst>
                                        </p:cTn>
                                        <p:tgtEl>
                                          <p:spTgt spid="6">
                                            <p:txEl>
                                              <p:pRg st="7" end="7"/>
                                            </p:txEl>
                                          </p:spTgt>
                                        </p:tgtEl>
                                      </p:cBhvr>
                                      <p:to x="100000" y="90000"/>
                                    </p:animScale>
                                    <p:animScale>
                                      <p:cBhvr>
                                        <p:cTn id="102" dur="166" decel="50000">
                                          <p:stCondLst>
                                            <p:cond delay="1668"/>
                                          </p:stCondLst>
                                        </p:cTn>
                                        <p:tgtEl>
                                          <p:spTgt spid="6">
                                            <p:txEl>
                                              <p:pRg st="7" end="7"/>
                                            </p:txEl>
                                          </p:spTgt>
                                        </p:tgtEl>
                                      </p:cBhvr>
                                      <p:to x="100000" y="100000"/>
                                    </p:animScale>
                                    <p:animScale>
                                      <p:cBhvr>
                                        <p:cTn id="103" dur="26">
                                          <p:stCondLst>
                                            <p:cond delay="1808"/>
                                          </p:stCondLst>
                                        </p:cTn>
                                        <p:tgtEl>
                                          <p:spTgt spid="6">
                                            <p:txEl>
                                              <p:pRg st="7" end="7"/>
                                            </p:txEl>
                                          </p:spTgt>
                                        </p:tgtEl>
                                      </p:cBhvr>
                                      <p:to x="100000" y="95000"/>
                                    </p:animScale>
                                    <p:animScale>
                                      <p:cBhvr>
                                        <p:cTn id="104" dur="166" decel="50000">
                                          <p:stCondLst>
                                            <p:cond delay="1834"/>
                                          </p:stCondLst>
                                        </p:cTn>
                                        <p:tgtEl>
                                          <p:spTgt spid="6">
                                            <p:txEl>
                                              <p:pRg st="7" end="7"/>
                                            </p:txEl>
                                          </p:spTgt>
                                        </p:tgtEl>
                                      </p:cBhvr>
                                      <p:to x="100000" y="100000"/>
                                    </p:animScale>
                                  </p:childTnLst>
                                </p:cTn>
                              </p:par>
                              <p:par>
                                <p:cTn id="105" presetID="26" presetClass="entr" presetSubtype="0" fill="hold" nodeType="withEffect">
                                  <p:stCondLst>
                                    <p:cond delay="0"/>
                                  </p:stCondLst>
                                  <p:childTnLst>
                                    <p:set>
                                      <p:cBhvr>
                                        <p:cTn id="106" dur="1" fill="hold">
                                          <p:stCondLst>
                                            <p:cond delay="0"/>
                                          </p:stCondLst>
                                        </p:cTn>
                                        <p:tgtEl>
                                          <p:spTgt spid="6">
                                            <p:txEl>
                                              <p:pRg st="8" end="8"/>
                                            </p:txEl>
                                          </p:spTgt>
                                        </p:tgtEl>
                                        <p:attrNameLst>
                                          <p:attrName>style.visibility</p:attrName>
                                        </p:attrNameLst>
                                      </p:cBhvr>
                                      <p:to>
                                        <p:strVal val="visible"/>
                                      </p:to>
                                    </p:set>
                                    <p:animEffect transition="in" filter="wipe(down)">
                                      <p:cBhvr>
                                        <p:cTn id="107" dur="580">
                                          <p:stCondLst>
                                            <p:cond delay="0"/>
                                          </p:stCondLst>
                                        </p:cTn>
                                        <p:tgtEl>
                                          <p:spTgt spid="6">
                                            <p:txEl>
                                              <p:pRg st="8" end="8"/>
                                            </p:txEl>
                                          </p:spTgt>
                                        </p:tgtEl>
                                      </p:cBhvr>
                                    </p:animEffect>
                                    <p:anim calcmode="lin" valueType="num">
                                      <p:cBhvr>
                                        <p:cTn id="108"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113" dur="26">
                                          <p:stCondLst>
                                            <p:cond delay="650"/>
                                          </p:stCondLst>
                                        </p:cTn>
                                        <p:tgtEl>
                                          <p:spTgt spid="6">
                                            <p:txEl>
                                              <p:pRg st="8" end="8"/>
                                            </p:txEl>
                                          </p:spTgt>
                                        </p:tgtEl>
                                      </p:cBhvr>
                                      <p:to x="100000" y="60000"/>
                                    </p:animScale>
                                    <p:animScale>
                                      <p:cBhvr>
                                        <p:cTn id="114" dur="166" decel="50000">
                                          <p:stCondLst>
                                            <p:cond delay="676"/>
                                          </p:stCondLst>
                                        </p:cTn>
                                        <p:tgtEl>
                                          <p:spTgt spid="6">
                                            <p:txEl>
                                              <p:pRg st="8" end="8"/>
                                            </p:txEl>
                                          </p:spTgt>
                                        </p:tgtEl>
                                      </p:cBhvr>
                                      <p:to x="100000" y="100000"/>
                                    </p:animScale>
                                    <p:animScale>
                                      <p:cBhvr>
                                        <p:cTn id="115" dur="26">
                                          <p:stCondLst>
                                            <p:cond delay="1312"/>
                                          </p:stCondLst>
                                        </p:cTn>
                                        <p:tgtEl>
                                          <p:spTgt spid="6">
                                            <p:txEl>
                                              <p:pRg st="8" end="8"/>
                                            </p:txEl>
                                          </p:spTgt>
                                        </p:tgtEl>
                                      </p:cBhvr>
                                      <p:to x="100000" y="80000"/>
                                    </p:animScale>
                                    <p:animScale>
                                      <p:cBhvr>
                                        <p:cTn id="116" dur="166" decel="50000">
                                          <p:stCondLst>
                                            <p:cond delay="1338"/>
                                          </p:stCondLst>
                                        </p:cTn>
                                        <p:tgtEl>
                                          <p:spTgt spid="6">
                                            <p:txEl>
                                              <p:pRg st="8" end="8"/>
                                            </p:txEl>
                                          </p:spTgt>
                                        </p:tgtEl>
                                      </p:cBhvr>
                                      <p:to x="100000" y="100000"/>
                                    </p:animScale>
                                    <p:animScale>
                                      <p:cBhvr>
                                        <p:cTn id="117" dur="26">
                                          <p:stCondLst>
                                            <p:cond delay="1642"/>
                                          </p:stCondLst>
                                        </p:cTn>
                                        <p:tgtEl>
                                          <p:spTgt spid="6">
                                            <p:txEl>
                                              <p:pRg st="8" end="8"/>
                                            </p:txEl>
                                          </p:spTgt>
                                        </p:tgtEl>
                                      </p:cBhvr>
                                      <p:to x="100000" y="90000"/>
                                    </p:animScale>
                                    <p:animScale>
                                      <p:cBhvr>
                                        <p:cTn id="118" dur="166" decel="50000">
                                          <p:stCondLst>
                                            <p:cond delay="1668"/>
                                          </p:stCondLst>
                                        </p:cTn>
                                        <p:tgtEl>
                                          <p:spTgt spid="6">
                                            <p:txEl>
                                              <p:pRg st="8" end="8"/>
                                            </p:txEl>
                                          </p:spTgt>
                                        </p:tgtEl>
                                      </p:cBhvr>
                                      <p:to x="100000" y="100000"/>
                                    </p:animScale>
                                    <p:animScale>
                                      <p:cBhvr>
                                        <p:cTn id="119" dur="26">
                                          <p:stCondLst>
                                            <p:cond delay="1808"/>
                                          </p:stCondLst>
                                        </p:cTn>
                                        <p:tgtEl>
                                          <p:spTgt spid="6">
                                            <p:txEl>
                                              <p:pRg st="8" end="8"/>
                                            </p:txEl>
                                          </p:spTgt>
                                        </p:tgtEl>
                                      </p:cBhvr>
                                      <p:to x="100000" y="95000"/>
                                    </p:animScale>
                                    <p:animScale>
                                      <p:cBhvr>
                                        <p:cTn id="120" dur="166" decel="50000">
                                          <p:stCondLst>
                                            <p:cond delay="1834"/>
                                          </p:stCondLst>
                                        </p:cTn>
                                        <p:tgtEl>
                                          <p:spTgt spid="6">
                                            <p:txEl>
                                              <p:pRg st="8" end="8"/>
                                            </p:txEl>
                                          </p:spTgt>
                                        </p:tgtEl>
                                      </p:cBhvr>
                                      <p:to x="100000" y="100000"/>
                                    </p:animScale>
                                  </p:childTnLst>
                                </p:cTn>
                              </p:par>
                              <p:par>
                                <p:cTn id="121" presetID="26" presetClass="entr" presetSubtype="0" fill="hold" nodeType="withEffect">
                                  <p:stCondLst>
                                    <p:cond delay="0"/>
                                  </p:stCondLst>
                                  <p:childTnLst>
                                    <p:set>
                                      <p:cBhvr>
                                        <p:cTn id="122" dur="1" fill="hold">
                                          <p:stCondLst>
                                            <p:cond delay="0"/>
                                          </p:stCondLst>
                                        </p:cTn>
                                        <p:tgtEl>
                                          <p:spTgt spid="6">
                                            <p:txEl>
                                              <p:pRg st="9" end="9"/>
                                            </p:txEl>
                                          </p:spTgt>
                                        </p:tgtEl>
                                        <p:attrNameLst>
                                          <p:attrName>style.visibility</p:attrName>
                                        </p:attrNameLst>
                                      </p:cBhvr>
                                      <p:to>
                                        <p:strVal val="visible"/>
                                      </p:to>
                                    </p:set>
                                    <p:animEffect transition="in" filter="wipe(down)">
                                      <p:cBhvr>
                                        <p:cTn id="123" dur="580">
                                          <p:stCondLst>
                                            <p:cond delay="0"/>
                                          </p:stCondLst>
                                        </p:cTn>
                                        <p:tgtEl>
                                          <p:spTgt spid="6">
                                            <p:txEl>
                                              <p:pRg st="9" end="9"/>
                                            </p:txEl>
                                          </p:spTgt>
                                        </p:tgtEl>
                                      </p:cBhvr>
                                    </p:animEffect>
                                    <p:anim calcmode="lin" valueType="num">
                                      <p:cBhvr>
                                        <p:cTn id="124"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129" dur="26">
                                          <p:stCondLst>
                                            <p:cond delay="650"/>
                                          </p:stCondLst>
                                        </p:cTn>
                                        <p:tgtEl>
                                          <p:spTgt spid="6">
                                            <p:txEl>
                                              <p:pRg st="9" end="9"/>
                                            </p:txEl>
                                          </p:spTgt>
                                        </p:tgtEl>
                                      </p:cBhvr>
                                      <p:to x="100000" y="60000"/>
                                    </p:animScale>
                                    <p:animScale>
                                      <p:cBhvr>
                                        <p:cTn id="130" dur="166" decel="50000">
                                          <p:stCondLst>
                                            <p:cond delay="676"/>
                                          </p:stCondLst>
                                        </p:cTn>
                                        <p:tgtEl>
                                          <p:spTgt spid="6">
                                            <p:txEl>
                                              <p:pRg st="9" end="9"/>
                                            </p:txEl>
                                          </p:spTgt>
                                        </p:tgtEl>
                                      </p:cBhvr>
                                      <p:to x="100000" y="100000"/>
                                    </p:animScale>
                                    <p:animScale>
                                      <p:cBhvr>
                                        <p:cTn id="131" dur="26">
                                          <p:stCondLst>
                                            <p:cond delay="1312"/>
                                          </p:stCondLst>
                                        </p:cTn>
                                        <p:tgtEl>
                                          <p:spTgt spid="6">
                                            <p:txEl>
                                              <p:pRg st="9" end="9"/>
                                            </p:txEl>
                                          </p:spTgt>
                                        </p:tgtEl>
                                      </p:cBhvr>
                                      <p:to x="100000" y="80000"/>
                                    </p:animScale>
                                    <p:animScale>
                                      <p:cBhvr>
                                        <p:cTn id="132" dur="166" decel="50000">
                                          <p:stCondLst>
                                            <p:cond delay="1338"/>
                                          </p:stCondLst>
                                        </p:cTn>
                                        <p:tgtEl>
                                          <p:spTgt spid="6">
                                            <p:txEl>
                                              <p:pRg st="9" end="9"/>
                                            </p:txEl>
                                          </p:spTgt>
                                        </p:tgtEl>
                                      </p:cBhvr>
                                      <p:to x="100000" y="100000"/>
                                    </p:animScale>
                                    <p:animScale>
                                      <p:cBhvr>
                                        <p:cTn id="133" dur="26">
                                          <p:stCondLst>
                                            <p:cond delay="1642"/>
                                          </p:stCondLst>
                                        </p:cTn>
                                        <p:tgtEl>
                                          <p:spTgt spid="6">
                                            <p:txEl>
                                              <p:pRg st="9" end="9"/>
                                            </p:txEl>
                                          </p:spTgt>
                                        </p:tgtEl>
                                      </p:cBhvr>
                                      <p:to x="100000" y="90000"/>
                                    </p:animScale>
                                    <p:animScale>
                                      <p:cBhvr>
                                        <p:cTn id="134" dur="166" decel="50000">
                                          <p:stCondLst>
                                            <p:cond delay="1668"/>
                                          </p:stCondLst>
                                        </p:cTn>
                                        <p:tgtEl>
                                          <p:spTgt spid="6">
                                            <p:txEl>
                                              <p:pRg st="9" end="9"/>
                                            </p:txEl>
                                          </p:spTgt>
                                        </p:tgtEl>
                                      </p:cBhvr>
                                      <p:to x="100000" y="100000"/>
                                    </p:animScale>
                                    <p:animScale>
                                      <p:cBhvr>
                                        <p:cTn id="135" dur="26">
                                          <p:stCondLst>
                                            <p:cond delay="1808"/>
                                          </p:stCondLst>
                                        </p:cTn>
                                        <p:tgtEl>
                                          <p:spTgt spid="6">
                                            <p:txEl>
                                              <p:pRg st="9" end="9"/>
                                            </p:txEl>
                                          </p:spTgt>
                                        </p:tgtEl>
                                      </p:cBhvr>
                                      <p:to x="100000" y="95000"/>
                                    </p:animScale>
                                    <p:animScale>
                                      <p:cBhvr>
                                        <p:cTn id="136" dur="166" decel="50000">
                                          <p:stCondLst>
                                            <p:cond delay="1834"/>
                                          </p:stCondLst>
                                        </p:cTn>
                                        <p:tgtEl>
                                          <p:spTgt spid="6">
                                            <p:txEl>
                                              <p:pRg st="9" end="9"/>
                                            </p:txEl>
                                          </p:spTgt>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nodeType="clickEffect">
                                  <p:stCondLst>
                                    <p:cond delay="0"/>
                                  </p:stCondLst>
                                  <p:childTnLst>
                                    <p:set>
                                      <p:cBhvr>
                                        <p:cTn id="140" dur="1" fill="hold">
                                          <p:stCondLst>
                                            <p:cond delay="0"/>
                                          </p:stCondLst>
                                        </p:cTn>
                                        <p:tgtEl>
                                          <p:spTgt spid="2052"/>
                                        </p:tgtEl>
                                        <p:attrNameLst>
                                          <p:attrName>style.visibility</p:attrName>
                                        </p:attrNameLst>
                                      </p:cBhvr>
                                      <p:to>
                                        <p:strVal val="visible"/>
                                      </p:to>
                                    </p:set>
                                    <p:anim calcmode="lin" valueType="num">
                                      <p:cBhvr additive="base">
                                        <p:cTn id="141" dur="500" fill="hold"/>
                                        <p:tgtEl>
                                          <p:spTgt spid="2052"/>
                                        </p:tgtEl>
                                        <p:attrNameLst>
                                          <p:attrName>ppt_x</p:attrName>
                                        </p:attrNameLst>
                                      </p:cBhvr>
                                      <p:tavLst>
                                        <p:tav tm="0">
                                          <p:val>
                                            <p:strVal val="#ppt_x"/>
                                          </p:val>
                                        </p:tav>
                                        <p:tav tm="100000">
                                          <p:val>
                                            <p:strVal val="#ppt_x"/>
                                          </p:val>
                                        </p:tav>
                                      </p:tavLst>
                                    </p:anim>
                                    <p:anim calcmode="lin" valueType="num">
                                      <p:cBhvr additive="base">
                                        <p:cTn id="142"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3" y="217488"/>
            <a:ext cx="9504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Sectie Forensische Psychologie</a:t>
            </a:r>
          </a:p>
        </p:txBody>
      </p:sp>
      <p:sp>
        <p:nvSpPr>
          <p:cNvPr id="6" name="Rectangle 6">
            <a:extLst>
              <a:ext uri="{FF2B5EF4-FFF2-40B4-BE49-F238E27FC236}">
                <a16:creationId xmlns:a16="http://schemas.microsoft.com/office/drawing/2014/main" id="{E016C7A9-210E-4CC3-A816-E13831D9881F}"/>
              </a:ext>
            </a:extLst>
          </p:cNvPr>
          <p:cNvSpPr>
            <a:spLocks noChangeArrowheads="1"/>
          </p:cNvSpPr>
          <p:nvPr/>
        </p:nvSpPr>
        <p:spPr bwMode="auto">
          <a:xfrm>
            <a:off x="334964" y="740708"/>
            <a:ext cx="11668317" cy="469923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20000"/>
              </a:lnSpc>
              <a:spcBef>
                <a:spcPct val="0"/>
              </a:spcBef>
              <a:buNone/>
              <a:defRPr/>
            </a:pPr>
            <a:endParaRPr lang="nl-NL" altLang="nl-NL" sz="4500" dirty="0">
              <a:solidFill>
                <a:srgbClr val="7030A0"/>
              </a:solidFill>
              <a:latin typeface="Roboto" panose="02000000000000000000" pitchFamily="2" charset="0"/>
              <a:ea typeface="Roboto" panose="02000000000000000000" pitchFamily="2" charset="0"/>
              <a:cs typeface="Roboto" panose="02000000000000000000" pitchFamily="2" charset="0"/>
            </a:endParaRPr>
          </a:p>
          <a:p>
            <a:pPr algn="ctr">
              <a:lnSpc>
                <a:spcPct val="120000"/>
              </a:lnSpc>
              <a:spcBef>
                <a:spcPct val="0"/>
              </a:spcBef>
              <a:buNone/>
              <a:defRPr/>
            </a:pPr>
            <a:r>
              <a:rPr lang="nl-NL" altLang="nl-NL" sz="4500" dirty="0">
                <a:solidFill>
                  <a:srgbClr val="7030A0"/>
                </a:solidFill>
                <a:latin typeface="Roboto" panose="02000000000000000000" pitchFamily="2" charset="0"/>
                <a:ea typeface="Roboto" panose="02000000000000000000" pitchFamily="2" charset="0"/>
                <a:cs typeface="Roboto" panose="02000000000000000000" pitchFamily="2" charset="0"/>
              </a:rPr>
              <a:t>Bedankt voor jullie aandacht!!</a:t>
            </a:r>
          </a:p>
          <a:p>
            <a:pPr algn="ctr">
              <a:lnSpc>
                <a:spcPct val="120000"/>
              </a:lnSpc>
              <a:spcBef>
                <a:spcPct val="0"/>
              </a:spcBef>
              <a:buNone/>
              <a:defRPr/>
            </a:pPr>
            <a:endParaRPr lang="nl-NL" altLang="nl-NL" sz="4500" dirty="0">
              <a:solidFill>
                <a:srgbClr val="7030A0"/>
              </a:solidFill>
              <a:latin typeface="Roboto" panose="02000000000000000000" pitchFamily="2" charset="0"/>
              <a:ea typeface="Roboto" panose="02000000000000000000" pitchFamily="2" charset="0"/>
              <a:cs typeface="Roboto" panose="02000000000000000000" pitchFamily="2" charset="0"/>
            </a:endParaRPr>
          </a:p>
          <a:p>
            <a:pPr algn="ctr">
              <a:lnSpc>
                <a:spcPct val="120000"/>
              </a:lnSpc>
              <a:spcBef>
                <a:spcPct val="0"/>
              </a:spcBef>
              <a:buNone/>
              <a:defRPr/>
            </a:pPr>
            <a:r>
              <a:rPr lang="nl-NL" altLang="nl-NL" sz="2400" dirty="0">
                <a:solidFill>
                  <a:srgbClr val="7030A0"/>
                </a:solidFill>
                <a:latin typeface="Roboto" panose="02000000000000000000" pitchFamily="2" charset="0"/>
                <a:ea typeface="Roboto" panose="02000000000000000000" pitchFamily="2" charset="0"/>
                <a:cs typeface="Roboto" panose="02000000000000000000" pitchFamily="2" charset="0"/>
              </a:rPr>
              <a:t>Voor vragen, interesse of het delen van interessante forensische vraagstukken kan je mailen naar: </a:t>
            </a:r>
          </a:p>
          <a:p>
            <a:pPr algn="ctr">
              <a:lnSpc>
                <a:spcPct val="120000"/>
              </a:lnSpc>
              <a:spcBef>
                <a:spcPct val="0"/>
              </a:spcBef>
              <a:buNone/>
              <a:defRPr/>
            </a:pPr>
            <a:endParaRPr lang="nl-NL" altLang="nl-NL" sz="2400" dirty="0">
              <a:solidFill>
                <a:srgbClr val="7030A0"/>
              </a:solidFill>
              <a:latin typeface="Roboto" panose="02000000000000000000" pitchFamily="2" charset="0"/>
              <a:ea typeface="Roboto" panose="02000000000000000000" pitchFamily="2" charset="0"/>
              <a:cs typeface="Roboto" panose="02000000000000000000" pitchFamily="2" charset="0"/>
            </a:endParaRPr>
          </a:p>
          <a:p>
            <a:pPr algn="ctr">
              <a:lnSpc>
                <a:spcPct val="120000"/>
              </a:lnSpc>
              <a:spcBef>
                <a:spcPct val="0"/>
              </a:spcBef>
              <a:buNone/>
              <a:defRPr/>
            </a:pPr>
            <a:r>
              <a:rPr lang="nl-NL" altLang="nl-NL" sz="2400" dirty="0">
                <a:solidFill>
                  <a:srgbClr val="7030A0"/>
                </a:solidFill>
                <a:latin typeface="Roboto" panose="02000000000000000000" pitchFamily="2" charset="0"/>
                <a:ea typeface="Roboto" panose="02000000000000000000" pitchFamily="2" charset="0"/>
                <a:cs typeface="Roboto" panose="02000000000000000000" pitchFamily="2" charset="0"/>
              </a:rPr>
              <a:t>sectiefp@psynip.nl</a:t>
            </a:r>
            <a:endParaRPr lang="nl-NL" altLang="nl-NL" sz="24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1085850" lvl="1" indent="-34290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spTree>
    <p:extLst>
      <p:ext uri="{BB962C8B-B14F-4D97-AF65-F5344CB8AC3E}">
        <p14:creationId xmlns:p14="http://schemas.microsoft.com/office/powerpoint/2010/main" val="388911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27432"/>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solidFill>
                <a:srgbClr val="9A66CC"/>
              </a:solidFill>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159105" y="259353"/>
            <a:ext cx="9650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b="1" dirty="0">
                <a:solidFill>
                  <a:schemeClr val="bg1"/>
                </a:solidFill>
                <a:latin typeface="Playfair display" panose="020B0604020202020204" pitchFamily="2" charset="0"/>
              </a:rPr>
              <a:t>Forensische sectie</a:t>
            </a:r>
          </a:p>
        </p:txBody>
      </p:sp>
      <p:sp>
        <p:nvSpPr>
          <p:cNvPr id="6" name="Rectangle 6">
            <a:extLst>
              <a:ext uri="{FF2B5EF4-FFF2-40B4-BE49-F238E27FC236}">
                <a16:creationId xmlns:a16="http://schemas.microsoft.com/office/drawing/2014/main" id="{E016C7A9-210E-4CC3-A816-E13831D9881F}"/>
              </a:ext>
            </a:extLst>
          </p:cNvPr>
          <p:cNvSpPr>
            <a:spLocks noChangeArrowheads="1"/>
          </p:cNvSpPr>
          <p:nvPr/>
        </p:nvSpPr>
        <p:spPr bwMode="auto">
          <a:xfrm>
            <a:off x="906236" y="1881315"/>
            <a:ext cx="7344418" cy="383130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buNone/>
              <a:defRPr/>
            </a:pPr>
            <a:endParaRPr lang="nl-NL" altLang="nl-NL" sz="2000" b="1" dirty="0">
              <a:solidFill>
                <a:srgbClr val="9A66CC"/>
              </a:solidFill>
              <a:latin typeface="Roboto" panose="02000000000000000000" pitchFamily="2" charset="0"/>
              <a:ea typeface="Roboto" panose="02000000000000000000" pitchFamily="2" charset="0"/>
              <a:cs typeface="Roboto" panose="02000000000000000000" pitchFamily="2" charset="0"/>
            </a:endParaRPr>
          </a:p>
          <a:p>
            <a:pPr>
              <a:lnSpc>
                <a:spcPct val="120000"/>
              </a:lnSpc>
              <a:spcBef>
                <a:spcPct val="0"/>
              </a:spcBef>
              <a:buNone/>
              <a:defRPr/>
            </a:pPr>
            <a:r>
              <a:rPr lang="nl-NL" altLang="nl-NL" sz="2000" b="1" dirty="0">
                <a:solidFill>
                  <a:srgbClr val="9A66CC"/>
                </a:solidFill>
                <a:latin typeface="Roboto" panose="02000000000000000000" pitchFamily="2" charset="0"/>
                <a:ea typeface="Roboto" panose="02000000000000000000" pitchFamily="2" charset="0"/>
                <a:cs typeface="Roboto" panose="02000000000000000000" pitchFamily="2" charset="0"/>
              </a:rPr>
              <a:t>Agenda</a:t>
            </a:r>
            <a:endParaRPr lang="nl-NL" altLang="nl-NL" sz="2000" dirty="0">
              <a:solidFill>
                <a:srgbClr val="9A66CC"/>
              </a:solidFill>
              <a:latin typeface="Roboto" panose="02000000000000000000" pitchFamily="2" charset="0"/>
              <a:ea typeface="Roboto" panose="02000000000000000000" pitchFamily="2" charset="0"/>
              <a:cs typeface="Roboto" panose="02000000000000000000" pitchFamily="2" charset="0"/>
            </a:endParaRPr>
          </a:p>
          <a:p>
            <a:pPr>
              <a:lnSpc>
                <a:spcPct val="120000"/>
              </a:lnSpc>
              <a:spcBef>
                <a:spcPct val="0"/>
              </a:spcBef>
              <a:buNone/>
              <a:defRPr/>
            </a:pPr>
            <a:endParaRPr lang="nl-NL" altLang="nl-NL" sz="2400" i="1" dirty="0">
              <a:latin typeface="+mn-lt"/>
              <a:ea typeface="Roboto" panose="02000000000000000000" pitchFamily="2" charset="0"/>
              <a:cs typeface="Roboto" panose="02000000000000000000" pitchFamily="2" charset="0"/>
            </a:endParaRPr>
          </a:p>
          <a:p>
            <a:pPr marL="285750" indent="-285750">
              <a:lnSpc>
                <a:spcPct val="120000"/>
              </a:lnSpc>
              <a:spcBef>
                <a:spcPct val="0"/>
              </a:spcBef>
              <a:defRPr/>
            </a:pPr>
            <a:r>
              <a:rPr lang="nl-NL" altLang="nl-NL" sz="2000" dirty="0">
                <a:latin typeface="+mn-lt"/>
                <a:cs typeface="Calibri" panose="020F0502020204030204" pitchFamily="34" charset="0"/>
              </a:rPr>
              <a:t>Forensische sectie voorstellen</a:t>
            </a:r>
          </a:p>
          <a:p>
            <a:pPr marL="285750" indent="-285750">
              <a:lnSpc>
                <a:spcPct val="120000"/>
              </a:lnSpc>
              <a:spcBef>
                <a:spcPct val="0"/>
              </a:spcBef>
              <a:defRPr/>
            </a:pPr>
            <a:r>
              <a:rPr lang="nl-NL" altLang="nl-NL" sz="2000" dirty="0">
                <a:latin typeface="+mn-lt"/>
                <a:cs typeface="Calibri" panose="020F0502020204030204" pitchFamily="34" charset="0"/>
              </a:rPr>
              <a:t>Nieuwe bestuursleden benoemen</a:t>
            </a:r>
          </a:p>
          <a:p>
            <a:pPr marL="285750" indent="-285750">
              <a:lnSpc>
                <a:spcPct val="120000"/>
              </a:lnSpc>
              <a:spcBef>
                <a:spcPct val="0"/>
              </a:spcBef>
              <a:defRPr/>
            </a:pPr>
            <a:r>
              <a:rPr lang="nl-NL" altLang="nl-NL" sz="2000" dirty="0">
                <a:latin typeface="+mn-lt"/>
                <a:cs typeface="Calibri" panose="020F0502020204030204" pitchFamily="34" charset="0"/>
              </a:rPr>
              <a:t>Terugblik en jaarverslag 2023</a:t>
            </a:r>
          </a:p>
          <a:p>
            <a:pPr marL="285750" indent="-285750">
              <a:lnSpc>
                <a:spcPct val="120000"/>
              </a:lnSpc>
              <a:spcBef>
                <a:spcPct val="0"/>
              </a:spcBef>
              <a:defRPr/>
            </a:pPr>
            <a:r>
              <a:rPr lang="nl-NL" altLang="nl-NL" sz="2000" dirty="0">
                <a:latin typeface="+mn-lt"/>
                <a:cs typeface="Calibri" panose="020F0502020204030204" pitchFamily="34" charset="0"/>
              </a:rPr>
              <a:t>Doelen en jaarplan 2024</a:t>
            </a:r>
          </a:p>
          <a:p>
            <a:pPr marL="285750" indent="-285750">
              <a:lnSpc>
                <a:spcPct val="120000"/>
              </a:lnSpc>
              <a:spcBef>
                <a:spcPct val="0"/>
              </a:spcBef>
              <a:defRPr/>
            </a:pPr>
            <a:r>
              <a:rPr lang="nl-NL" altLang="nl-NL" sz="2000" dirty="0">
                <a:latin typeface="+mn-lt"/>
                <a:cs typeface="Calibri" panose="020F0502020204030204" pitchFamily="34" charset="0"/>
              </a:rPr>
              <a:t>Financiën</a:t>
            </a:r>
          </a:p>
          <a:p>
            <a:pPr>
              <a:lnSpc>
                <a:spcPct val="120000"/>
              </a:lnSpc>
              <a:spcBef>
                <a:spcPct val="0"/>
              </a:spcBef>
              <a:buNone/>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a:lnSpc>
                <a:spcPct val="120000"/>
              </a:lnSpc>
              <a:spcBef>
                <a:spcPct val="0"/>
              </a:spcBef>
              <a:buNone/>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pic>
        <p:nvPicPr>
          <p:cNvPr id="1026" name="Picture 2" descr="Samenwerking tussen familie en professionals in de zorg en ondersteuning  van mensen met een beperking | Vereniging Gehandicaptenzorg Nederland">
            <a:extLst>
              <a:ext uri="{FF2B5EF4-FFF2-40B4-BE49-F238E27FC236}">
                <a16:creationId xmlns:a16="http://schemas.microsoft.com/office/drawing/2014/main" id="{F1B95DDA-CCB2-39BF-FF86-39D02F9574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1185" y="2979506"/>
            <a:ext cx="4843835" cy="3272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25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1000"/>
                                        <p:tgtEl>
                                          <p:spTgt spid="6">
                                            <p:txEl>
                                              <p:pRg st="4" end="4"/>
                                            </p:txEl>
                                          </p:spTgt>
                                        </p:tgtEl>
                                      </p:cBhvr>
                                    </p:animEffect>
                                    <p:anim calcmode="lin" valueType="num">
                                      <p:cBhvr>
                                        <p:cTn id="2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1000"/>
                                        <p:tgtEl>
                                          <p:spTgt spid="6">
                                            <p:txEl>
                                              <p:pRg st="5" end="5"/>
                                            </p:txEl>
                                          </p:spTgt>
                                        </p:tgtEl>
                                      </p:cBhvr>
                                    </p:animEffect>
                                    <p:anim calcmode="lin" valueType="num">
                                      <p:cBhvr>
                                        <p:cTn id="2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fade">
                                      <p:cBhvr>
                                        <p:cTn id="29" dur="1000"/>
                                        <p:tgtEl>
                                          <p:spTgt spid="6">
                                            <p:txEl>
                                              <p:pRg st="6" end="6"/>
                                            </p:txEl>
                                          </p:spTgt>
                                        </p:tgtEl>
                                      </p:cBhvr>
                                    </p:animEffect>
                                    <p:anim calcmode="lin" valueType="num">
                                      <p:cBhvr>
                                        <p:cTn id="3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fade">
                                      <p:cBhvr>
                                        <p:cTn id="34" dur="1000"/>
                                        <p:tgtEl>
                                          <p:spTgt spid="6">
                                            <p:txEl>
                                              <p:pRg st="7" end="7"/>
                                            </p:txEl>
                                          </p:spTgt>
                                        </p:tgtEl>
                                      </p:cBhvr>
                                    </p:animEffect>
                                    <p:anim calcmode="lin" valueType="num">
                                      <p:cBhvr>
                                        <p:cTn id="35"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026"/>
                                        </p:tgtEl>
                                        <p:attrNameLst>
                                          <p:attrName>style.visibility</p:attrName>
                                        </p:attrNameLst>
                                      </p:cBhvr>
                                      <p:to>
                                        <p:strVal val="visible"/>
                                      </p:to>
                                    </p:set>
                                    <p:animEffect transition="in" filter="fade">
                                      <p:cBhvr>
                                        <p:cTn id="41" dur="1000"/>
                                        <p:tgtEl>
                                          <p:spTgt spid="1026"/>
                                        </p:tgtEl>
                                      </p:cBhvr>
                                    </p:animEffect>
                                    <p:anim calcmode="lin" valueType="num">
                                      <p:cBhvr>
                                        <p:cTn id="42" dur="1000" fill="hold"/>
                                        <p:tgtEl>
                                          <p:spTgt spid="1026"/>
                                        </p:tgtEl>
                                        <p:attrNameLst>
                                          <p:attrName>ppt_x</p:attrName>
                                        </p:attrNameLst>
                                      </p:cBhvr>
                                      <p:tavLst>
                                        <p:tav tm="0">
                                          <p:val>
                                            <p:strVal val="#ppt_x"/>
                                          </p:val>
                                        </p:tav>
                                        <p:tav tm="100000">
                                          <p:val>
                                            <p:strVal val="#ppt_x"/>
                                          </p:val>
                                        </p:tav>
                                      </p:tavLst>
                                    </p:anim>
                                    <p:anim calcmode="lin" valueType="num">
                                      <p:cBhvr>
                                        <p:cTn id="43"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3" y="217488"/>
            <a:ext cx="950436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		</a:t>
            </a:r>
            <a:r>
              <a:rPr lang="nl-NL" altLang="nl-NL" dirty="0">
                <a:solidFill>
                  <a:schemeClr val="bg1"/>
                </a:solidFill>
                <a:highlight>
                  <a:srgbClr val="9A66CC"/>
                </a:highlight>
                <a:latin typeface="Playfair display" panose="020B0604020202020204" pitchFamily="2" charset="0"/>
              </a:rPr>
              <a:t>Leden van de Sectie Forensische Psychologie</a:t>
            </a:r>
          </a:p>
          <a:p>
            <a:pPr>
              <a:lnSpc>
                <a:spcPct val="100000"/>
              </a:lnSpc>
              <a:spcBef>
                <a:spcPct val="0"/>
              </a:spcBef>
              <a:buFontTx/>
              <a:buNone/>
            </a:pPr>
            <a:endParaRPr lang="nl-NL" altLang="nl-NL" dirty="0">
              <a:solidFill>
                <a:schemeClr val="bg1"/>
              </a:solidFill>
              <a:latin typeface="Playfair display" panose="020B0604020202020204" pitchFamily="2" charset="0"/>
            </a:endParaRP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graphicFrame>
        <p:nvGraphicFramePr>
          <p:cNvPr id="5" name="Tabel 4">
            <a:extLst>
              <a:ext uri="{FF2B5EF4-FFF2-40B4-BE49-F238E27FC236}">
                <a16:creationId xmlns:a16="http://schemas.microsoft.com/office/drawing/2014/main" id="{3EE2D077-84F8-E527-424B-466EAD1EE3FB}"/>
              </a:ext>
            </a:extLst>
          </p:cNvPr>
          <p:cNvGraphicFramePr>
            <a:graphicFrameLocks noGrp="1"/>
          </p:cNvGraphicFramePr>
          <p:nvPr>
            <p:extLst>
              <p:ext uri="{D42A27DB-BD31-4B8C-83A1-F6EECF244321}">
                <p14:modId xmlns:p14="http://schemas.microsoft.com/office/powerpoint/2010/main" val="324315571"/>
              </p:ext>
            </p:extLst>
          </p:nvPr>
        </p:nvGraphicFramePr>
        <p:xfrm>
          <a:off x="616449" y="1008459"/>
          <a:ext cx="11386831" cy="1581294"/>
        </p:xfrm>
        <a:graphic>
          <a:graphicData uri="http://schemas.openxmlformats.org/drawingml/2006/table">
            <a:tbl>
              <a:tblPr firstRow="1" bandRow="1">
                <a:tableStyleId>{7DF18680-E054-41AD-8BC1-D1AEF772440D}</a:tableStyleId>
              </a:tblPr>
              <a:tblGrid>
                <a:gridCol w="3746095">
                  <a:extLst>
                    <a:ext uri="{9D8B030D-6E8A-4147-A177-3AD203B41FA5}">
                      <a16:colId xmlns:a16="http://schemas.microsoft.com/office/drawing/2014/main" val="3805673623"/>
                    </a:ext>
                  </a:extLst>
                </a:gridCol>
                <a:gridCol w="2942382">
                  <a:extLst>
                    <a:ext uri="{9D8B030D-6E8A-4147-A177-3AD203B41FA5}">
                      <a16:colId xmlns:a16="http://schemas.microsoft.com/office/drawing/2014/main" val="2853556848"/>
                    </a:ext>
                  </a:extLst>
                </a:gridCol>
                <a:gridCol w="4698354">
                  <a:extLst>
                    <a:ext uri="{9D8B030D-6E8A-4147-A177-3AD203B41FA5}">
                      <a16:colId xmlns:a16="http://schemas.microsoft.com/office/drawing/2014/main" val="590227540"/>
                    </a:ext>
                  </a:extLst>
                </a:gridCol>
              </a:tblGrid>
              <a:tr h="231530">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71928926"/>
                  </a:ext>
                </a:extLst>
              </a:tr>
              <a:tr h="405178">
                <a:tc>
                  <a:txBody>
                    <a:bodyPr/>
                    <a:lstStyle/>
                    <a:p>
                      <a:r>
                        <a:rPr lang="nl-NL" dirty="0"/>
                        <a:t>Anouk Reinders</a:t>
                      </a:r>
                    </a:p>
                  </a:txBody>
                  <a:tcPr/>
                </a:tc>
                <a:tc>
                  <a:txBody>
                    <a:bodyPr/>
                    <a:lstStyle/>
                    <a:p>
                      <a:r>
                        <a:rPr lang="nl-NL" dirty="0"/>
                        <a:t>Voorzitter</a:t>
                      </a:r>
                    </a:p>
                  </a:txBody>
                  <a:tcPr/>
                </a:tc>
                <a:tc>
                  <a:txBody>
                    <a:bodyPr/>
                    <a:lstStyle/>
                    <a:p>
                      <a:r>
                        <a:rPr lang="nl-NL" dirty="0"/>
                        <a:t>Klinisch psycholoog- clusterhoofd FPA</a:t>
                      </a:r>
                    </a:p>
                  </a:txBody>
                  <a:tcPr/>
                </a:tc>
                <a:extLst>
                  <a:ext uri="{0D108BD9-81ED-4DB2-BD59-A6C34878D82A}">
                    <a16:rowId xmlns:a16="http://schemas.microsoft.com/office/drawing/2014/main" val="3551029029"/>
                  </a:ext>
                </a:extLst>
              </a:tr>
              <a:tr h="405178">
                <a:tc>
                  <a:txBody>
                    <a:bodyPr/>
                    <a:lstStyle/>
                    <a:p>
                      <a:r>
                        <a:rPr lang="nl-NL" dirty="0"/>
                        <a:t>Bianca Nieuwenhuizen</a:t>
                      </a:r>
                    </a:p>
                  </a:txBody>
                  <a:tcPr/>
                </a:tc>
                <a:tc>
                  <a:txBody>
                    <a:bodyPr/>
                    <a:lstStyle/>
                    <a:p>
                      <a:r>
                        <a:rPr lang="nl-NL" dirty="0"/>
                        <a:t>Vicevoorzitter (secretaris)</a:t>
                      </a:r>
                    </a:p>
                  </a:txBody>
                  <a:tcPr/>
                </a:tc>
                <a:tc>
                  <a:txBody>
                    <a:bodyPr/>
                    <a:lstStyle/>
                    <a:p>
                      <a:r>
                        <a:rPr lang="nl-NL" dirty="0"/>
                        <a:t>GioS – polikliniek en PBC (PJ-rapporteur)</a:t>
                      </a:r>
                    </a:p>
                  </a:txBody>
                  <a:tcPr/>
                </a:tc>
                <a:extLst>
                  <a:ext uri="{0D108BD9-81ED-4DB2-BD59-A6C34878D82A}">
                    <a16:rowId xmlns:a16="http://schemas.microsoft.com/office/drawing/2014/main" val="2410969163"/>
                  </a:ext>
                </a:extLst>
              </a:tr>
              <a:tr h="405178">
                <a:tc>
                  <a:txBody>
                    <a:bodyPr/>
                    <a:lstStyle/>
                    <a:p>
                      <a:r>
                        <a:rPr lang="nl-NL" dirty="0"/>
                        <a:t>Lila van de Sande</a:t>
                      </a:r>
                    </a:p>
                  </a:txBody>
                  <a:tcPr/>
                </a:tc>
                <a:tc>
                  <a:txBody>
                    <a:bodyPr/>
                    <a:lstStyle/>
                    <a:p>
                      <a:r>
                        <a:rPr lang="nl-NL" dirty="0"/>
                        <a:t>Penningmeester</a:t>
                      </a:r>
                    </a:p>
                  </a:txBody>
                  <a:tcPr/>
                </a:tc>
                <a:tc>
                  <a:txBody>
                    <a:bodyPr/>
                    <a:lstStyle/>
                    <a:p>
                      <a:r>
                        <a:rPr lang="nl-NL" dirty="0"/>
                        <a:t>Klinisch psycholoog – directeur zorg </a:t>
                      </a:r>
                    </a:p>
                  </a:txBody>
                  <a:tcPr/>
                </a:tc>
                <a:extLst>
                  <a:ext uri="{0D108BD9-81ED-4DB2-BD59-A6C34878D82A}">
                    <a16:rowId xmlns:a16="http://schemas.microsoft.com/office/drawing/2014/main" val="1634921894"/>
                  </a:ext>
                </a:extLst>
              </a:tr>
            </a:tbl>
          </a:graphicData>
        </a:graphic>
      </p:graphicFrame>
      <p:graphicFrame>
        <p:nvGraphicFramePr>
          <p:cNvPr id="7" name="Tabel 6">
            <a:extLst>
              <a:ext uri="{FF2B5EF4-FFF2-40B4-BE49-F238E27FC236}">
                <a16:creationId xmlns:a16="http://schemas.microsoft.com/office/drawing/2014/main" id="{8FDF907A-EEC9-877E-1401-B9197E163A54}"/>
              </a:ext>
            </a:extLst>
          </p:cNvPr>
          <p:cNvGraphicFramePr>
            <a:graphicFrameLocks noGrp="1"/>
          </p:cNvGraphicFramePr>
          <p:nvPr>
            <p:extLst>
              <p:ext uri="{D42A27DB-BD31-4B8C-83A1-F6EECF244321}">
                <p14:modId xmlns:p14="http://schemas.microsoft.com/office/powerpoint/2010/main" val="1803537440"/>
              </p:ext>
            </p:extLst>
          </p:nvPr>
        </p:nvGraphicFramePr>
        <p:xfrm>
          <a:off x="616449" y="2504050"/>
          <a:ext cx="11386832" cy="3345491"/>
        </p:xfrm>
        <a:graphic>
          <a:graphicData uri="http://schemas.openxmlformats.org/drawingml/2006/table">
            <a:tbl>
              <a:tblPr firstRow="1" bandRow="1">
                <a:tableStyleId>{7DF18680-E054-41AD-8BC1-D1AEF772440D}</a:tableStyleId>
              </a:tblPr>
              <a:tblGrid>
                <a:gridCol w="3729265">
                  <a:extLst>
                    <a:ext uri="{9D8B030D-6E8A-4147-A177-3AD203B41FA5}">
                      <a16:colId xmlns:a16="http://schemas.microsoft.com/office/drawing/2014/main" val="1937418130"/>
                    </a:ext>
                  </a:extLst>
                </a:gridCol>
                <a:gridCol w="2990034">
                  <a:extLst>
                    <a:ext uri="{9D8B030D-6E8A-4147-A177-3AD203B41FA5}">
                      <a16:colId xmlns:a16="http://schemas.microsoft.com/office/drawing/2014/main" val="784255291"/>
                    </a:ext>
                  </a:extLst>
                </a:gridCol>
                <a:gridCol w="4667533">
                  <a:extLst>
                    <a:ext uri="{9D8B030D-6E8A-4147-A177-3AD203B41FA5}">
                      <a16:colId xmlns:a16="http://schemas.microsoft.com/office/drawing/2014/main" val="1067708368"/>
                    </a:ext>
                  </a:extLst>
                </a:gridCol>
              </a:tblGrid>
              <a:tr h="0">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087383949"/>
                  </a:ext>
                </a:extLst>
              </a:tr>
              <a:tr h="376037">
                <a:tc>
                  <a:txBody>
                    <a:bodyPr/>
                    <a:lstStyle/>
                    <a:p>
                      <a:r>
                        <a:rPr lang="nl-NL" dirty="0"/>
                        <a:t>Elly van Laarhoven</a:t>
                      </a:r>
                    </a:p>
                  </a:txBody>
                  <a:tcPr/>
                </a:tc>
                <a:tc>
                  <a:txBody>
                    <a:bodyPr/>
                    <a:lstStyle/>
                    <a:p>
                      <a:r>
                        <a:rPr lang="nl-NL" dirty="0"/>
                        <a:t>Algemeen bestuurslid</a:t>
                      </a:r>
                    </a:p>
                  </a:txBody>
                  <a:tcPr/>
                </a:tc>
                <a:tc>
                  <a:txBody>
                    <a:bodyPr/>
                    <a:lstStyle/>
                    <a:p>
                      <a:r>
                        <a:rPr lang="nl-NL" dirty="0"/>
                        <a:t>Klinisch psycholoog- opleider NIFP</a:t>
                      </a:r>
                    </a:p>
                  </a:txBody>
                  <a:tcPr/>
                </a:tc>
                <a:extLst>
                  <a:ext uri="{0D108BD9-81ED-4DB2-BD59-A6C34878D82A}">
                    <a16:rowId xmlns:a16="http://schemas.microsoft.com/office/drawing/2014/main" val="158283776"/>
                  </a:ext>
                </a:extLst>
              </a:tr>
              <a:tr h="376037">
                <a:tc>
                  <a:txBody>
                    <a:bodyPr/>
                    <a:lstStyle/>
                    <a:p>
                      <a:r>
                        <a:rPr lang="nl-NL" dirty="0"/>
                        <a:t>Sandrine Mikkers</a:t>
                      </a:r>
                    </a:p>
                  </a:txBody>
                  <a:tcPr/>
                </a:tc>
                <a:tc>
                  <a:txBody>
                    <a:bodyPr/>
                    <a:lstStyle/>
                    <a:p>
                      <a:r>
                        <a:rPr lang="nl-NL" dirty="0"/>
                        <a:t>Algemeen bestuurslid</a:t>
                      </a:r>
                    </a:p>
                  </a:txBody>
                  <a:tcPr/>
                </a:tc>
                <a:tc>
                  <a:txBody>
                    <a:bodyPr/>
                    <a:lstStyle/>
                    <a:p>
                      <a:r>
                        <a:rPr lang="nl-NL" dirty="0"/>
                        <a:t>GZ-psycholoog-clustermanager TBS</a:t>
                      </a:r>
                    </a:p>
                  </a:txBody>
                  <a:tcPr/>
                </a:tc>
                <a:extLst>
                  <a:ext uri="{0D108BD9-81ED-4DB2-BD59-A6C34878D82A}">
                    <a16:rowId xmlns:a16="http://schemas.microsoft.com/office/drawing/2014/main" val="478268391"/>
                  </a:ext>
                </a:extLst>
              </a:tr>
              <a:tr h="491861">
                <a:tc>
                  <a:txBody>
                    <a:bodyPr/>
                    <a:lstStyle/>
                    <a:p>
                      <a:r>
                        <a:rPr lang="nl-NL" dirty="0"/>
                        <a:t>Nynke Alkema</a:t>
                      </a:r>
                    </a:p>
                  </a:txBody>
                  <a:tcPr/>
                </a:tc>
                <a:tc>
                  <a:txBody>
                    <a:bodyPr/>
                    <a:lstStyle/>
                    <a:p>
                      <a:r>
                        <a:rPr lang="nl-NL" dirty="0"/>
                        <a:t>Algemeen bestuurslid</a:t>
                      </a:r>
                    </a:p>
                  </a:txBody>
                  <a:tcPr/>
                </a:tc>
                <a:tc>
                  <a:txBody>
                    <a:bodyPr/>
                    <a:lstStyle/>
                    <a:p>
                      <a:r>
                        <a:rPr lang="nl-NL" dirty="0"/>
                        <a:t>GZ-psycholoog – behandel coördinator PI</a:t>
                      </a:r>
                    </a:p>
                  </a:txBody>
                  <a:tcPr/>
                </a:tc>
                <a:extLst>
                  <a:ext uri="{0D108BD9-81ED-4DB2-BD59-A6C34878D82A}">
                    <a16:rowId xmlns:a16="http://schemas.microsoft.com/office/drawing/2014/main" val="2047622408"/>
                  </a:ext>
                </a:extLst>
              </a:tr>
              <a:tr h="491861">
                <a:tc>
                  <a:txBody>
                    <a:bodyPr/>
                    <a:lstStyle/>
                    <a:p>
                      <a:r>
                        <a:rPr lang="nl-NL" dirty="0"/>
                        <a:t>Thimo van der Pol</a:t>
                      </a:r>
                    </a:p>
                  </a:txBody>
                  <a:tcPr/>
                </a:tc>
                <a:tc>
                  <a:txBody>
                    <a:bodyPr/>
                    <a:lstStyle/>
                    <a:p>
                      <a:r>
                        <a:rPr lang="nl-NL" dirty="0"/>
                        <a:t>Algemeen bestuurslid</a:t>
                      </a:r>
                    </a:p>
                  </a:txBody>
                  <a:tcPr/>
                </a:tc>
                <a:tc>
                  <a:txBody>
                    <a:bodyPr/>
                    <a:lstStyle/>
                    <a:p>
                      <a:r>
                        <a:rPr lang="nl-NL" dirty="0"/>
                        <a:t>Psychotherapeut – onderzoeker - docent</a:t>
                      </a:r>
                    </a:p>
                  </a:txBody>
                  <a:tcPr/>
                </a:tc>
                <a:extLst>
                  <a:ext uri="{0D108BD9-81ED-4DB2-BD59-A6C34878D82A}">
                    <a16:rowId xmlns:a16="http://schemas.microsoft.com/office/drawing/2014/main" val="3439546874"/>
                  </a:ext>
                </a:extLst>
              </a:tr>
              <a:tr h="376037">
                <a:tc>
                  <a:txBody>
                    <a:bodyPr/>
                    <a:lstStyle/>
                    <a:p>
                      <a:r>
                        <a:rPr lang="nl-NL" dirty="0"/>
                        <a:t>Marlinde Lubbers</a:t>
                      </a:r>
                    </a:p>
                  </a:txBody>
                  <a:tcPr/>
                </a:tc>
                <a:tc>
                  <a:txBody>
                    <a:bodyPr/>
                    <a:lstStyle/>
                    <a:p>
                      <a:r>
                        <a:rPr lang="nl-NL" dirty="0"/>
                        <a:t>Algemeen bestuurslid</a:t>
                      </a:r>
                    </a:p>
                  </a:txBody>
                  <a:tcPr/>
                </a:tc>
                <a:tc>
                  <a:txBody>
                    <a:bodyPr/>
                    <a:lstStyle/>
                    <a:p>
                      <a:r>
                        <a:rPr lang="nl-NL" dirty="0"/>
                        <a:t>Psycholoog - polikliniek</a:t>
                      </a:r>
                    </a:p>
                  </a:txBody>
                  <a:tcPr/>
                </a:tc>
                <a:extLst>
                  <a:ext uri="{0D108BD9-81ED-4DB2-BD59-A6C34878D82A}">
                    <a16:rowId xmlns:a16="http://schemas.microsoft.com/office/drawing/2014/main" val="4224717292"/>
                  </a:ext>
                </a:extLst>
              </a:tr>
              <a:tr h="376037">
                <a:tc>
                  <a:txBody>
                    <a:bodyPr/>
                    <a:lstStyle/>
                    <a:p>
                      <a:r>
                        <a:rPr lang="nl-NL" dirty="0"/>
                        <a:t>Florentine Berkelbach</a:t>
                      </a:r>
                    </a:p>
                  </a:txBody>
                  <a:tcPr/>
                </a:tc>
                <a:tc>
                  <a:txBody>
                    <a:bodyPr/>
                    <a:lstStyle/>
                    <a:p>
                      <a:r>
                        <a:rPr lang="nl-NL" dirty="0"/>
                        <a:t>Algemeen bestuurslid</a:t>
                      </a:r>
                    </a:p>
                  </a:txBody>
                  <a:tcPr/>
                </a:tc>
                <a:tc>
                  <a:txBody>
                    <a:bodyPr/>
                    <a:lstStyle/>
                    <a:p>
                      <a:r>
                        <a:rPr lang="nl-NL" dirty="0"/>
                        <a:t>GioS – polikliniek- PBC (PJ-rapporteur)</a:t>
                      </a:r>
                    </a:p>
                  </a:txBody>
                  <a:tcPr/>
                </a:tc>
                <a:extLst>
                  <a:ext uri="{0D108BD9-81ED-4DB2-BD59-A6C34878D82A}">
                    <a16:rowId xmlns:a16="http://schemas.microsoft.com/office/drawing/2014/main" val="1770502118"/>
                  </a:ext>
                </a:extLst>
              </a:tr>
              <a:tr h="491861">
                <a:tc>
                  <a:txBody>
                    <a:bodyPr/>
                    <a:lstStyle/>
                    <a:p>
                      <a:r>
                        <a:rPr lang="nl-NL" dirty="0"/>
                        <a:t>Daan van </a:t>
                      </a:r>
                      <a:r>
                        <a:rPr lang="nl-NL" dirty="0" err="1"/>
                        <a:t>Heertum</a:t>
                      </a:r>
                      <a:endParaRPr lang="nl-NL" dirty="0"/>
                    </a:p>
                  </a:txBody>
                  <a:tcPr/>
                </a:tc>
                <a:tc>
                  <a:txBody>
                    <a:bodyPr/>
                    <a:lstStyle/>
                    <a:p>
                      <a:r>
                        <a:rPr lang="nl-NL" dirty="0"/>
                        <a:t>Student SPS lid</a:t>
                      </a:r>
                    </a:p>
                  </a:txBody>
                  <a:tcPr/>
                </a:tc>
                <a:tc>
                  <a:txBody>
                    <a:bodyPr/>
                    <a:lstStyle/>
                    <a:p>
                      <a:r>
                        <a:rPr lang="nl-NL" dirty="0"/>
                        <a:t>Psycholoog i.o. – rapporteur Reclassering</a:t>
                      </a:r>
                    </a:p>
                  </a:txBody>
                  <a:tcPr/>
                </a:tc>
                <a:extLst>
                  <a:ext uri="{0D108BD9-81ED-4DB2-BD59-A6C34878D82A}">
                    <a16:rowId xmlns:a16="http://schemas.microsoft.com/office/drawing/2014/main" val="1179506480"/>
                  </a:ext>
                </a:extLst>
              </a:tr>
            </a:tbl>
          </a:graphicData>
        </a:graphic>
      </p:graphicFrame>
      <p:graphicFrame>
        <p:nvGraphicFramePr>
          <p:cNvPr id="9" name="Tabel 8">
            <a:extLst>
              <a:ext uri="{FF2B5EF4-FFF2-40B4-BE49-F238E27FC236}">
                <a16:creationId xmlns:a16="http://schemas.microsoft.com/office/drawing/2014/main" id="{A5F7BC0F-2585-3F30-8B94-E10155B4AD08}"/>
              </a:ext>
            </a:extLst>
          </p:cNvPr>
          <p:cNvGraphicFramePr>
            <a:graphicFrameLocks noGrp="1"/>
          </p:cNvGraphicFramePr>
          <p:nvPr>
            <p:extLst>
              <p:ext uri="{D42A27DB-BD31-4B8C-83A1-F6EECF244321}">
                <p14:modId xmlns:p14="http://schemas.microsoft.com/office/powerpoint/2010/main" val="4220894805"/>
              </p:ext>
            </p:extLst>
          </p:nvPr>
        </p:nvGraphicFramePr>
        <p:xfrm>
          <a:off x="616449" y="5666282"/>
          <a:ext cx="11386830" cy="1097280"/>
        </p:xfrm>
        <a:graphic>
          <a:graphicData uri="http://schemas.openxmlformats.org/drawingml/2006/table">
            <a:tbl>
              <a:tblPr firstRow="1" bandRow="1">
                <a:tableStyleId>{7DF18680-E054-41AD-8BC1-D1AEF772440D}</a:tableStyleId>
              </a:tblPr>
              <a:tblGrid>
                <a:gridCol w="3795610">
                  <a:extLst>
                    <a:ext uri="{9D8B030D-6E8A-4147-A177-3AD203B41FA5}">
                      <a16:colId xmlns:a16="http://schemas.microsoft.com/office/drawing/2014/main" val="2772692841"/>
                    </a:ext>
                  </a:extLst>
                </a:gridCol>
                <a:gridCol w="2933963">
                  <a:extLst>
                    <a:ext uri="{9D8B030D-6E8A-4147-A177-3AD203B41FA5}">
                      <a16:colId xmlns:a16="http://schemas.microsoft.com/office/drawing/2014/main" val="4071010575"/>
                    </a:ext>
                  </a:extLst>
                </a:gridCol>
                <a:gridCol w="4657257">
                  <a:extLst>
                    <a:ext uri="{9D8B030D-6E8A-4147-A177-3AD203B41FA5}">
                      <a16:colId xmlns:a16="http://schemas.microsoft.com/office/drawing/2014/main" val="1919425066"/>
                    </a:ext>
                  </a:extLst>
                </a:gridCol>
              </a:tblGrid>
              <a:tr h="226032">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305308034"/>
                  </a:ext>
                </a:extLst>
              </a:tr>
              <a:tr h="230141">
                <a:tc>
                  <a:txBody>
                    <a:bodyPr/>
                    <a:lstStyle/>
                    <a:p>
                      <a:r>
                        <a:rPr lang="nl-NL" dirty="0"/>
                        <a:t>Anne Kole</a:t>
                      </a:r>
                    </a:p>
                  </a:txBody>
                  <a:tcPr/>
                </a:tc>
                <a:tc>
                  <a:txBody>
                    <a:bodyPr/>
                    <a:lstStyle/>
                    <a:p>
                      <a:r>
                        <a:rPr lang="nl-NL" dirty="0"/>
                        <a:t>Beleidsadviseur</a:t>
                      </a:r>
                    </a:p>
                  </a:txBody>
                  <a:tcPr/>
                </a:tc>
                <a:tc>
                  <a:txBody>
                    <a:bodyPr/>
                    <a:lstStyle/>
                    <a:p>
                      <a:endParaRPr lang="nl-NL" dirty="0"/>
                    </a:p>
                  </a:txBody>
                  <a:tcPr/>
                </a:tc>
                <a:extLst>
                  <a:ext uri="{0D108BD9-81ED-4DB2-BD59-A6C34878D82A}">
                    <a16:rowId xmlns:a16="http://schemas.microsoft.com/office/drawing/2014/main" val="3012234309"/>
                  </a:ext>
                </a:extLst>
              </a:tr>
              <a:tr h="198207">
                <a:tc>
                  <a:txBody>
                    <a:bodyPr/>
                    <a:lstStyle/>
                    <a:p>
                      <a:r>
                        <a:rPr lang="nl-NL" dirty="0"/>
                        <a:t>Wietske Dijkink</a:t>
                      </a:r>
                    </a:p>
                  </a:txBody>
                  <a:tcPr/>
                </a:tc>
                <a:tc>
                  <a:txBody>
                    <a:bodyPr/>
                    <a:lstStyle/>
                    <a:p>
                      <a:r>
                        <a:rPr lang="nl-NL" dirty="0"/>
                        <a:t>Sectie coördinator </a:t>
                      </a:r>
                    </a:p>
                  </a:txBody>
                  <a:tcPr/>
                </a:tc>
                <a:tc>
                  <a:txBody>
                    <a:bodyPr/>
                    <a:lstStyle/>
                    <a:p>
                      <a:endParaRPr lang="nl-NL" dirty="0"/>
                    </a:p>
                  </a:txBody>
                  <a:tcPr/>
                </a:tc>
                <a:extLst>
                  <a:ext uri="{0D108BD9-81ED-4DB2-BD59-A6C34878D82A}">
                    <a16:rowId xmlns:a16="http://schemas.microsoft.com/office/drawing/2014/main" val="4172971223"/>
                  </a:ext>
                </a:extLst>
              </a:tr>
            </a:tbl>
          </a:graphicData>
        </a:graphic>
      </p:graphicFrame>
    </p:spTree>
    <p:extLst>
      <p:ext uri="{BB962C8B-B14F-4D97-AF65-F5344CB8AC3E}">
        <p14:creationId xmlns:p14="http://schemas.microsoft.com/office/powerpoint/2010/main" val="31422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3" y="190056"/>
            <a:ext cx="9504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Een terugblik in 2023: leden, communicatie en netwerken</a:t>
            </a: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sp>
        <p:nvSpPr>
          <p:cNvPr id="2" name="Rectangle 6">
            <a:extLst>
              <a:ext uri="{FF2B5EF4-FFF2-40B4-BE49-F238E27FC236}">
                <a16:creationId xmlns:a16="http://schemas.microsoft.com/office/drawing/2014/main" id="{273280B2-29FD-EDBD-50E4-AD5567A978CB}"/>
              </a:ext>
            </a:extLst>
          </p:cNvPr>
          <p:cNvSpPr>
            <a:spLocks noChangeArrowheads="1"/>
          </p:cNvSpPr>
          <p:nvPr/>
        </p:nvSpPr>
        <p:spPr bwMode="auto">
          <a:xfrm>
            <a:off x="581451" y="1171131"/>
            <a:ext cx="6104483" cy="191077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b="1" dirty="0">
              <a:solidFill>
                <a:srgbClr val="7030A0"/>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p:txBody>
      </p:sp>
      <p:graphicFrame>
        <p:nvGraphicFramePr>
          <p:cNvPr id="5128" name="Tekstvak 4">
            <a:extLst>
              <a:ext uri="{FF2B5EF4-FFF2-40B4-BE49-F238E27FC236}">
                <a16:creationId xmlns:a16="http://schemas.microsoft.com/office/drawing/2014/main" id="{1FFA4D6A-3906-7E68-7D3D-8034559153C9}"/>
              </a:ext>
            </a:extLst>
          </p:cNvPr>
          <p:cNvGraphicFramePr/>
          <p:nvPr>
            <p:extLst>
              <p:ext uri="{D42A27DB-BD31-4B8C-83A1-F6EECF244321}">
                <p14:modId xmlns:p14="http://schemas.microsoft.com/office/powerpoint/2010/main" val="2716318134"/>
              </p:ext>
            </p:extLst>
          </p:nvPr>
        </p:nvGraphicFramePr>
        <p:xfrm>
          <a:off x="334963" y="1443841"/>
          <a:ext cx="10730304" cy="31700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7012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3" y="190056"/>
            <a:ext cx="9504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Een terugblik in 2023:  deskundigheidsbevordering</a:t>
            </a: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sp>
        <p:nvSpPr>
          <p:cNvPr id="2" name="Rectangle 6">
            <a:extLst>
              <a:ext uri="{FF2B5EF4-FFF2-40B4-BE49-F238E27FC236}">
                <a16:creationId xmlns:a16="http://schemas.microsoft.com/office/drawing/2014/main" id="{273280B2-29FD-EDBD-50E4-AD5567A978CB}"/>
              </a:ext>
            </a:extLst>
          </p:cNvPr>
          <p:cNvSpPr>
            <a:spLocks noChangeArrowheads="1"/>
          </p:cNvSpPr>
          <p:nvPr/>
        </p:nvSpPr>
        <p:spPr bwMode="auto">
          <a:xfrm>
            <a:off x="581451" y="1171131"/>
            <a:ext cx="6104483" cy="191077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b="1" dirty="0">
              <a:solidFill>
                <a:srgbClr val="7030A0"/>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p:txBody>
      </p:sp>
      <p:sp>
        <p:nvSpPr>
          <p:cNvPr id="5" name="Tekstvak 4">
            <a:extLst>
              <a:ext uri="{FF2B5EF4-FFF2-40B4-BE49-F238E27FC236}">
                <a16:creationId xmlns:a16="http://schemas.microsoft.com/office/drawing/2014/main" id="{C31EED49-219B-747C-A916-AFB4815AA8D1}"/>
              </a:ext>
            </a:extLst>
          </p:cNvPr>
          <p:cNvSpPr txBox="1"/>
          <p:nvPr/>
        </p:nvSpPr>
        <p:spPr>
          <a:xfrm>
            <a:off x="334963" y="1443841"/>
            <a:ext cx="8700091" cy="369332"/>
          </a:xfrm>
          <a:prstGeom prst="rect">
            <a:avLst/>
          </a:prstGeom>
          <a:noFill/>
        </p:spPr>
        <p:txBody>
          <a:bodyPr wrap="square">
            <a:spAutoFit/>
          </a:bodyPr>
          <a:lstStyle/>
          <a:p>
            <a:endParaRPr lang="nl-NL" dirty="0"/>
          </a:p>
        </p:txBody>
      </p:sp>
      <p:sp>
        <p:nvSpPr>
          <p:cNvPr id="6" name="Tekstvak 5">
            <a:extLst>
              <a:ext uri="{FF2B5EF4-FFF2-40B4-BE49-F238E27FC236}">
                <a16:creationId xmlns:a16="http://schemas.microsoft.com/office/drawing/2014/main" id="{5AB1A8B5-1852-CAE7-DE78-D18933F6A23E}"/>
              </a:ext>
            </a:extLst>
          </p:cNvPr>
          <p:cNvSpPr txBox="1"/>
          <p:nvPr/>
        </p:nvSpPr>
        <p:spPr>
          <a:xfrm>
            <a:off x="879844" y="1443840"/>
            <a:ext cx="8508706" cy="4247317"/>
          </a:xfrm>
          <a:prstGeom prst="rect">
            <a:avLst/>
          </a:prstGeom>
          <a:noFill/>
        </p:spPr>
        <p:txBody>
          <a:bodyPr wrap="square">
            <a:spAutoFit/>
          </a:bodyPr>
          <a:lstStyle/>
          <a:p>
            <a:r>
              <a:rPr lang="nl-NL" dirty="0"/>
              <a:t>-     Studiedag maart 2023 met uitreiking van de jaarlijkse scriptie prijs.</a:t>
            </a:r>
          </a:p>
          <a:p>
            <a:endParaRPr lang="nl-NL" dirty="0"/>
          </a:p>
          <a:p>
            <a:pPr marL="285750" indent="-285750">
              <a:buFontTx/>
              <a:buChar char="-"/>
            </a:pPr>
            <a:r>
              <a:rPr lang="nl-NL" b="1" dirty="0"/>
              <a:t>Drie</a:t>
            </a:r>
            <a:r>
              <a:rPr lang="nl-NL" dirty="0"/>
              <a:t> relevante webinars georganiseerd: </a:t>
            </a:r>
          </a:p>
          <a:p>
            <a:pPr algn="ctr"/>
            <a:r>
              <a:rPr lang="nl-NL" dirty="0"/>
              <a:t> Integratie van perceptie bij psychopaten</a:t>
            </a:r>
          </a:p>
          <a:p>
            <a:pPr algn="ctr"/>
            <a:r>
              <a:rPr lang="nl-NL" dirty="0"/>
              <a:t>Artificial Intelligence in de forensische zorg </a:t>
            </a:r>
          </a:p>
          <a:p>
            <a:pPr algn="ctr"/>
            <a:r>
              <a:rPr lang="nl-NL" dirty="0"/>
              <a:t>Huiselijk (partner)geweld en ADHD’</a:t>
            </a:r>
          </a:p>
          <a:p>
            <a:endParaRPr lang="nl-NL" dirty="0"/>
          </a:p>
          <a:p>
            <a:pPr algn="ctr"/>
            <a:endParaRPr lang="nl-NL" dirty="0"/>
          </a:p>
          <a:p>
            <a:pPr marL="285750" indent="-285750">
              <a:buFontTx/>
              <a:buChar char="-"/>
            </a:pPr>
            <a:r>
              <a:rPr lang="nl-NL" dirty="0"/>
              <a:t>Betrokkenheid in verschillende fases van oplevering van de Richtlijn Rapportage in Strafzaken van de NVvP. </a:t>
            </a:r>
          </a:p>
          <a:p>
            <a:pPr marL="285750" indent="-285750">
              <a:buFontTx/>
              <a:buChar char="-"/>
            </a:pPr>
            <a:r>
              <a:rPr lang="nl-NL" dirty="0"/>
              <a:t>Bijdrage geleverd aan het meeschrijven AKWA richtlijn  forensisch klinische zorg.</a:t>
            </a:r>
          </a:p>
          <a:p>
            <a:endParaRPr lang="nl-NL" dirty="0"/>
          </a:p>
          <a:p>
            <a:r>
              <a:rPr lang="nl-NL" dirty="0"/>
              <a:t>Vier nieuwsbrieven.</a:t>
            </a:r>
          </a:p>
          <a:p>
            <a:endParaRPr lang="nl-NL" dirty="0"/>
          </a:p>
          <a:p>
            <a:r>
              <a:rPr lang="nl-NL" dirty="0"/>
              <a:t>- Betrokken bij specialisme Klinisch forensisch psycholoog.</a:t>
            </a:r>
          </a:p>
        </p:txBody>
      </p:sp>
      <p:pic>
        <p:nvPicPr>
          <p:cNvPr id="2052" name="Picture 4" descr="online webinar of seminar met cartoon mensen platte vectorillustratie  geïsoleerd. 4105396 Vectorkunst bij Vecteezy">
            <a:extLst>
              <a:ext uri="{FF2B5EF4-FFF2-40B4-BE49-F238E27FC236}">
                <a16:creationId xmlns:a16="http://schemas.microsoft.com/office/drawing/2014/main" id="{88CB82D3-B4B5-4A63-3BA8-C1EB5D9696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8550" y="1029236"/>
            <a:ext cx="2800350" cy="16287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ieuwsbrief concept. geïsoleerde schattige mail cartoon gezicht lezen van  een nieuwsbrief vectorillustratie 4910237 Vectorkunst bij Vecteezy">
            <a:extLst>
              <a:ext uri="{FF2B5EF4-FFF2-40B4-BE49-F238E27FC236}">
                <a16:creationId xmlns:a16="http://schemas.microsoft.com/office/drawing/2014/main" id="{C45474AC-1C73-CBE2-F836-9A9B8CF1B3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6491" y="4499758"/>
            <a:ext cx="914401" cy="91440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Update richtlijn GGZ en corona: avondklok, vaccinaties, Britse variant en  mantelzorg - ggz.nl">
            <a:extLst>
              <a:ext uri="{FF2B5EF4-FFF2-40B4-BE49-F238E27FC236}">
                <a16:creationId xmlns:a16="http://schemas.microsoft.com/office/drawing/2014/main" id="{3C18E7A0-ED6D-F1D2-4581-EECF2968B21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79556" y="4760453"/>
            <a:ext cx="2723725" cy="1979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20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1000"/>
                                        <p:tgtEl>
                                          <p:spTgt spid="6">
                                            <p:txEl>
                                              <p:pRg st="8" end="8"/>
                                            </p:txEl>
                                          </p:spTgt>
                                        </p:tgtEl>
                                      </p:cBhvr>
                                    </p:animEffect>
                                    <p:anim calcmode="lin" valueType="num">
                                      <p:cBhvr>
                                        <p:cTn id="38"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animEffect transition="in" filter="fade">
                                      <p:cBhvr>
                                        <p:cTn id="44" dur="1000"/>
                                        <p:tgtEl>
                                          <p:spTgt spid="6">
                                            <p:txEl>
                                              <p:pRg st="9" end="9"/>
                                            </p:txEl>
                                          </p:spTgt>
                                        </p:tgtEl>
                                      </p:cBhvr>
                                    </p:animEffect>
                                    <p:anim calcmode="lin" valueType="num">
                                      <p:cBhvr>
                                        <p:cTn id="45"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animEffect transition="in" filter="fade">
                                      <p:cBhvr>
                                        <p:cTn id="51" dur="1000"/>
                                        <p:tgtEl>
                                          <p:spTgt spid="6">
                                            <p:txEl>
                                              <p:pRg st="11" end="11"/>
                                            </p:txEl>
                                          </p:spTgt>
                                        </p:tgtEl>
                                      </p:cBhvr>
                                    </p:animEffect>
                                    <p:anim calcmode="lin" valueType="num">
                                      <p:cBhvr>
                                        <p:cTn id="52"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53" dur="1000" fill="hold"/>
                                        <p:tgtEl>
                                          <p:spTgt spid="6">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2054"/>
                                        </p:tgtEl>
                                        <p:attrNameLst>
                                          <p:attrName>style.visibility</p:attrName>
                                        </p:attrNameLst>
                                      </p:cBhvr>
                                      <p:to>
                                        <p:strVal val="visible"/>
                                      </p:to>
                                    </p:set>
                                    <p:animEffect transition="in" filter="fade">
                                      <p:cBhvr>
                                        <p:cTn id="58" dur="1000"/>
                                        <p:tgtEl>
                                          <p:spTgt spid="2054"/>
                                        </p:tgtEl>
                                      </p:cBhvr>
                                    </p:animEffect>
                                    <p:anim calcmode="lin" valueType="num">
                                      <p:cBhvr>
                                        <p:cTn id="59" dur="1000" fill="hold"/>
                                        <p:tgtEl>
                                          <p:spTgt spid="2054"/>
                                        </p:tgtEl>
                                        <p:attrNameLst>
                                          <p:attrName>ppt_x</p:attrName>
                                        </p:attrNameLst>
                                      </p:cBhvr>
                                      <p:tavLst>
                                        <p:tav tm="0">
                                          <p:val>
                                            <p:strVal val="#ppt_x"/>
                                          </p:val>
                                        </p:tav>
                                        <p:tav tm="100000">
                                          <p:val>
                                            <p:strVal val="#ppt_x"/>
                                          </p:val>
                                        </p:tav>
                                      </p:tavLst>
                                    </p:anim>
                                    <p:anim calcmode="lin" valueType="num">
                                      <p:cBhvr>
                                        <p:cTn id="60"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6">
                                            <p:txEl>
                                              <p:pRg st="13" end="13"/>
                                            </p:txEl>
                                          </p:spTgt>
                                        </p:tgtEl>
                                        <p:attrNameLst>
                                          <p:attrName>style.visibility</p:attrName>
                                        </p:attrNameLst>
                                      </p:cBhvr>
                                      <p:to>
                                        <p:strVal val="visible"/>
                                      </p:to>
                                    </p:set>
                                    <p:anim calcmode="lin" valueType="num">
                                      <p:cBhvr additive="base">
                                        <p:cTn id="65"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052"/>
                                        </p:tgtEl>
                                        <p:attrNameLst>
                                          <p:attrName>style.visibility</p:attrName>
                                        </p:attrNameLst>
                                      </p:cBhvr>
                                      <p:to>
                                        <p:strVal val="visible"/>
                                      </p:to>
                                    </p:set>
                                    <p:animEffect transition="in" filter="fade">
                                      <p:cBhvr>
                                        <p:cTn id="71" dur="1000"/>
                                        <p:tgtEl>
                                          <p:spTgt spid="2052"/>
                                        </p:tgtEl>
                                      </p:cBhvr>
                                    </p:animEffect>
                                    <p:anim calcmode="lin" valueType="num">
                                      <p:cBhvr>
                                        <p:cTn id="72" dur="1000" fill="hold"/>
                                        <p:tgtEl>
                                          <p:spTgt spid="2052"/>
                                        </p:tgtEl>
                                        <p:attrNameLst>
                                          <p:attrName>ppt_x</p:attrName>
                                        </p:attrNameLst>
                                      </p:cBhvr>
                                      <p:tavLst>
                                        <p:tav tm="0">
                                          <p:val>
                                            <p:strVal val="#ppt_x"/>
                                          </p:val>
                                        </p:tav>
                                        <p:tav tm="100000">
                                          <p:val>
                                            <p:strVal val="#ppt_x"/>
                                          </p:val>
                                        </p:tav>
                                      </p:tavLst>
                                    </p:anim>
                                    <p:anim calcmode="lin" valueType="num">
                                      <p:cBhvr>
                                        <p:cTn id="73"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2056"/>
                                        </p:tgtEl>
                                        <p:attrNameLst>
                                          <p:attrName>style.visibility</p:attrName>
                                        </p:attrNameLst>
                                      </p:cBhvr>
                                      <p:to>
                                        <p:strVal val="visible"/>
                                      </p:to>
                                    </p:set>
                                    <p:animEffect transition="in" filter="fade">
                                      <p:cBhvr>
                                        <p:cTn id="78" dur="1000"/>
                                        <p:tgtEl>
                                          <p:spTgt spid="2056"/>
                                        </p:tgtEl>
                                      </p:cBhvr>
                                    </p:animEffect>
                                    <p:anim calcmode="lin" valueType="num">
                                      <p:cBhvr>
                                        <p:cTn id="79" dur="1000" fill="hold"/>
                                        <p:tgtEl>
                                          <p:spTgt spid="2056"/>
                                        </p:tgtEl>
                                        <p:attrNameLst>
                                          <p:attrName>ppt_x</p:attrName>
                                        </p:attrNameLst>
                                      </p:cBhvr>
                                      <p:tavLst>
                                        <p:tav tm="0">
                                          <p:val>
                                            <p:strVal val="#ppt_x"/>
                                          </p:val>
                                        </p:tav>
                                        <p:tav tm="100000">
                                          <p:val>
                                            <p:strVal val="#ppt_x"/>
                                          </p:val>
                                        </p:tav>
                                      </p:tavLst>
                                    </p:anim>
                                    <p:anim calcmode="lin" valueType="num">
                                      <p:cBhvr>
                                        <p:cTn id="80" dur="1000" fill="hold"/>
                                        <p:tgtEl>
                                          <p:spTgt spid="20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3" y="190056"/>
            <a:ext cx="9504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Een terugblik in 2023: bijdragen aan congressen</a:t>
            </a: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sp>
        <p:nvSpPr>
          <p:cNvPr id="2" name="Rectangle 6">
            <a:extLst>
              <a:ext uri="{FF2B5EF4-FFF2-40B4-BE49-F238E27FC236}">
                <a16:creationId xmlns:a16="http://schemas.microsoft.com/office/drawing/2014/main" id="{273280B2-29FD-EDBD-50E4-AD5567A978CB}"/>
              </a:ext>
            </a:extLst>
          </p:cNvPr>
          <p:cNvSpPr>
            <a:spLocks noChangeArrowheads="1"/>
          </p:cNvSpPr>
          <p:nvPr/>
        </p:nvSpPr>
        <p:spPr bwMode="auto">
          <a:xfrm>
            <a:off x="5225370" y="1820484"/>
            <a:ext cx="6104483" cy="191077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b="1" dirty="0">
              <a:solidFill>
                <a:srgbClr val="7030A0"/>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p:txBody>
      </p:sp>
      <p:sp>
        <p:nvSpPr>
          <p:cNvPr id="5" name="Tekstvak 4">
            <a:extLst>
              <a:ext uri="{FF2B5EF4-FFF2-40B4-BE49-F238E27FC236}">
                <a16:creationId xmlns:a16="http://schemas.microsoft.com/office/drawing/2014/main" id="{C31EED49-219B-747C-A916-AFB4815AA8D1}"/>
              </a:ext>
            </a:extLst>
          </p:cNvPr>
          <p:cNvSpPr txBox="1"/>
          <p:nvPr/>
        </p:nvSpPr>
        <p:spPr>
          <a:xfrm>
            <a:off x="334963" y="1443841"/>
            <a:ext cx="8700091" cy="369332"/>
          </a:xfrm>
          <a:prstGeom prst="rect">
            <a:avLst/>
          </a:prstGeom>
          <a:noFill/>
        </p:spPr>
        <p:txBody>
          <a:bodyPr wrap="square">
            <a:spAutoFit/>
          </a:bodyPr>
          <a:lstStyle/>
          <a:p>
            <a:endParaRPr lang="nl-NL" dirty="0"/>
          </a:p>
        </p:txBody>
      </p:sp>
      <p:graphicFrame>
        <p:nvGraphicFramePr>
          <p:cNvPr id="5126" name="Tekstvak 5">
            <a:extLst>
              <a:ext uri="{FF2B5EF4-FFF2-40B4-BE49-F238E27FC236}">
                <a16:creationId xmlns:a16="http://schemas.microsoft.com/office/drawing/2014/main" id="{B551156C-8E4E-6BBC-E25D-70F4910A7585}"/>
              </a:ext>
            </a:extLst>
          </p:cNvPr>
          <p:cNvGraphicFramePr/>
          <p:nvPr>
            <p:extLst>
              <p:ext uri="{D42A27DB-BD31-4B8C-83A1-F6EECF244321}">
                <p14:modId xmlns:p14="http://schemas.microsoft.com/office/powerpoint/2010/main" val="4132433338"/>
              </p:ext>
            </p:extLst>
          </p:nvPr>
        </p:nvGraphicFramePr>
        <p:xfrm>
          <a:off x="334963" y="1436530"/>
          <a:ext cx="11275586" cy="36082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84825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3" y="190056"/>
            <a:ext cx="9504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Een terugblik in 2023: bestuurlijke taken</a:t>
            </a: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3237" y="-86945"/>
            <a:ext cx="2004851" cy="1001148"/>
          </a:xfrm>
          <a:prstGeom prst="rect">
            <a:avLst/>
          </a:prstGeom>
        </p:spPr>
      </p:pic>
      <p:sp>
        <p:nvSpPr>
          <p:cNvPr id="2" name="Rectangle 6">
            <a:extLst>
              <a:ext uri="{FF2B5EF4-FFF2-40B4-BE49-F238E27FC236}">
                <a16:creationId xmlns:a16="http://schemas.microsoft.com/office/drawing/2014/main" id="{273280B2-29FD-EDBD-50E4-AD5567A978CB}"/>
              </a:ext>
            </a:extLst>
          </p:cNvPr>
          <p:cNvSpPr>
            <a:spLocks noChangeArrowheads="1"/>
          </p:cNvSpPr>
          <p:nvPr/>
        </p:nvSpPr>
        <p:spPr bwMode="auto">
          <a:xfrm>
            <a:off x="581451" y="1171131"/>
            <a:ext cx="6104483" cy="191077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b="1" dirty="0">
              <a:solidFill>
                <a:srgbClr val="7030A0"/>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a:p>
            <a:pPr marL="285750" indent="-285750">
              <a:lnSpc>
                <a:spcPct val="120000"/>
              </a:lnSpc>
              <a:spcBef>
                <a:spcPct val="0"/>
              </a:spcBef>
              <a:defRPr/>
            </a:pPr>
            <a:endParaRPr lang="nl-NL" altLang="nl-NL" sz="2000" dirty="0">
              <a:solidFill>
                <a:srgbClr val="00424A"/>
              </a:solidFill>
              <a:latin typeface="Roboto" panose="02000000000000000000" pitchFamily="2" charset="0"/>
              <a:ea typeface="Roboto" panose="02000000000000000000" pitchFamily="2" charset="0"/>
              <a:cs typeface="Roboto" panose="02000000000000000000" pitchFamily="2" charset="0"/>
            </a:endParaRPr>
          </a:p>
        </p:txBody>
      </p:sp>
      <p:sp>
        <p:nvSpPr>
          <p:cNvPr id="5" name="Tekstvak 4">
            <a:extLst>
              <a:ext uri="{FF2B5EF4-FFF2-40B4-BE49-F238E27FC236}">
                <a16:creationId xmlns:a16="http://schemas.microsoft.com/office/drawing/2014/main" id="{C31EED49-219B-747C-A916-AFB4815AA8D1}"/>
              </a:ext>
            </a:extLst>
          </p:cNvPr>
          <p:cNvSpPr txBox="1"/>
          <p:nvPr/>
        </p:nvSpPr>
        <p:spPr>
          <a:xfrm>
            <a:off x="334963" y="1443841"/>
            <a:ext cx="8700091" cy="369332"/>
          </a:xfrm>
          <a:prstGeom prst="rect">
            <a:avLst/>
          </a:prstGeom>
          <a:noFill/>
        </p:spPr>
        <p:txBody>
          <a:bodyPr wrap="square">
            <a:spAutoFit/>
          </a:bodyPr>
          <a:lstStyle/>
          <a:p>
            <a:endParaRPr lang="nl-NL" dirty="0"/>
          </a:p>
        </p:txBody>
      </p:sp>
      <p:sp>
        <p:nvSpPr>
          <p:cNvPr id="6" name="Tekstvak 5">
            <a:extLst>
              <a:ext uri="{FF2B5EF4-FFF2-40B4-BE49-F238E27FC236}">
                <a16:creationId xmlns:a16="http://schemas.microsoft.com/office/drawing/2014/main" id="{5AB1A8B5-1852-CAE7-DE78-D18933F6A23E}"/>
              </a:ext>
            </a:extLst>
          </p:cNvPr>
          <p:cNvSpPr txBox="1"/>
          <p:nvPr/>
        </p:nvSpPr>
        <p:spPr>
          <a:xfrm>
            <a:off x="879844" y="1443840"/>
            <a:ext cx="9412472" cy="3693319"/>
          </a:xfrm>
          <a:prstGeom prst="rect">
            <a:avLst/>
          </a:prstGeom>
          <a:noFill/>
        </p:spPr>
        <p:txBody>
          <a:bodyPr wrap="square">
            <a:spAutoFit/>
          </a:bodyPr>
          <a:lstStyle/>
          <a:p>
            <a:r>
              <a:rPr lang="nl-NL" dirty="0"/>
              <a:t>Vertegenwoordiging in het Bestuurlijk Overleg Forensische Zorg (BO) van</a:t>
            </a:r>
          </a:p>
          <a:p>
            <a:r>
              <a:rPr lang="nl-NL" dirty="0"/>
              <a:t>het Ministerie van Justitie en Veiligheid door Wim van Heel en Anne Kole (AB van het</a:t>
            </a:r>
          </a:p>
          <a:p>
            <a:r>
              <a:rPr lang="nl-NL" dirty="0"/>
              <a:t>NIP).</a:t>
            </a:r>
          </a:p>
          <a:p>
            <a:endParaRPr lang="nl-NL" dirty="0"/>
          </a:p>
          <a:p>
            <a:r>
              <a:rPr lang="nl-NL" dirty="0"/>
              <a:t>Vertegenwoordiging in het Voorzittersoverleg NIP en in het Integrale Zorg Akkoord.</a:t>
            </a:r>
          </a:p>
          <a:p>
            <a:endParaRPr lang="nl-NL" dirty="0"/>
          </a:p>
          <a:p>
            <a:r>
              <a:rPr lang="nl-NL" dirty="0"/>
              <a:t>Acht vergaderingen met alle bestuursleden: afwisselend online en ‘live’.</a:t>
            </a:r>
          </a:p>
          <a:p>
            <a:endParaRPr lang="nl-NL" dirty="0"/>
          </a:p>
          <a:p>
            <a:r>
              <a:rPr lang="nl-NL" dirty="0"/>
              <a:t>Het financiële beheer en bewaking van het budget van 2023 was een vast onderdeel</a:t>
            </a:r>
          </a:p>
          <a:p>
            <a:endParaRPr lang="nl-NL" dirty="0"/>
          </a:p>
          <a:p>
            <a:r>
              <a:rPr lang="nl-NL" dirty="0"/>
              <a:t>Het Jaarplan 2024 opgesteld en afgestemd. </a:t>
            </a:r>
          </a:p>
          <a:p>
            <a:endParaRPr lang="nl-NL" dirty="0"/>
          </a:p>
          <a:p>
            <a:r>
              <a:rPr lang="nl-NL" dirty="0"/>
              <a:t>Afscheid van de voorzitter, secretaris en SPS-lid. </a:t>
            </a:r>
          </a:p>
        </p:txBody>
      </p:sp>
      <p:pic>
        <p:nvPicPr>
          <p:cNvPr id="1026" name="Picture 2" descr="Is deze vergadering echt nodig?">
            <a:extLst>
              <a:ext uri="{FF2B5EF4-FFF2-40B4-BE49-F238E27FC236}">
                <a16:creationId xmlns:a16="http://schemas.microsoft.com/office/drawing/2014/main" id="{D87A13DC-4CA7-752A-B638-4DE728AA1A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338294"/>
            <a:ext cx="3141825" cy="248804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Domeinoverstijgend samenwerken in een netwerk">
            <a:extLst>
              <a:ext uri="{FF2B5EF4-FFF2-40B4-BE49-F238E27FC236}">
                <a16:creationId xmlns:a16="http://schemas.microsoft.com/office/drawing/2014/main" id="{D5BC7E7E-D696-6D6A-FB8D-D42404CDEC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26894" y="1112230"/>
            <a:ext cx="2065106" cy="1032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95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000"/>
                                        <p:tgtEl>
                                          <p:spTgt spid="6">
                                            <p:txEl>
                                              <p:pRg st="4" end="4"/>
                                            </p:txEl>
                                          </p:spTgt>
                                        </p:tgtEl>
                                      </p:cBhvr>
                                    </p:animEffect>
                                    <p:anim calcmode="lin" valueType="num">
                                      <p:cBhvr>
                                        <p:cTn id="2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fade">
                                      <p:cBhvr>
                                        <p:cTn id="31" dur="1000"/>
                                        <p:tgtEl>
                                          <p:spTgt spid="6">
                                            <p:txEl>
                                              <p:pRg st="6" end="6"/>
                                            </p:txEl>
                                          </p:spTgt>
                                        </p:tgtEl>
                                      </p:cBhvr>
                                    </p:animEffect>
                                    <p:anim calcmode="lin" valueType="num">
                                      <p:cBhvr>
                                        <p:cTn id="3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Effect transition="in" filter="fade">
                                      <p:cBhvr>
                                        <p:cTn id="38" dur="1000"/>
                                        <p:tgtEl>
                                          <p:spTgt spid="6">
                                            <p:txEl>
                                              <p:pRg st="8" end="8"/>
                                            </p:txEl>
                                          </p:spTgt>
                                        </p:tgtEl>
                                      </p:cBhvr>
                                    </p:animEffect>
                                    <p:anim calcmode="lin" valueType="num">
                                      <p:cBhvr>
                                        <p:cTn id="3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6">
                                            <p:txEl>
                                              <p:pRg st="10" end="10"/>
                                            </p:txEl>
                                          </p:spTgt>
                                        </p:tgtEl>
                                        <p:attrNameLst>
                                          <p:attrName>style.visibility</p:attrName>
                                        </p:attrNameLst>
                                      </p:cBhvr>
                                      <p:to>
                                        <p:strVal val="visible"/>
                                      </p:to>
                                    </p:set>
                                    <p:animEffect transition="in" filter="fade">
                                      <p:cBhvr>
                                        <p:cTn id="45" dur="1000"/>
                                        <p:tgtEl>
                                          <p:spTgt spid="6">
                                            <p:txEl>
                                              <p:pRg st="10" end="10"/>
                                            </p:txEl>
                                          </p:spTgt>
                                        </p:tgtEl>
                                      </p:cBhvr>
                                    </p:animEffect>
                                    <p:anim calcmode="lin" valueType="num">
                                      <p:cBhvr>
                                        <p:cTn id="46"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6">
                                            <p:txEl>
                                              <p:pRg st="12" end="12"/>
                                            </p:txEl>
                                          </p:spTgt>
                                        </p:tgtEl>
                                        <p:attrNameLst>
                                          <p:attrName>style.visibility</p:attrName>
                                        </p:attrNameLst>
                                      </p:cBhvr>
                                      <p:to>
                                        <p:strVal val="visible"/>
                                      </p:to>
                                    </p:set>
                                    <p:animEffect transition="in" filter="fade">
                                      <p:cBhvr>
                                        <p:cTn id="52" dur="1000"/>
                                        <p:tgtEl>
                                          <p:spTgt spid="6">
                                            <p:txEl>
                                              <p:pRg st="12" end="12"/>
                                            </p:txEl>
                                          </p:spTgt>
                                        </p:tgtEl>
                                      </p:cBhvr>
                                    </p:animEffect>
                                    <p:anim calcmode="lin" valueType="num">
                                      <p:cBhvr>
                                        <p:cTn id="53" dur="10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54" dur="1000" fill="hold"/>
                                        <p:tgtEl>
                                          <p:spTgt spid="6">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1026"/>
                                        </p:tgtEl>
                                        <p:attrNameLst>
                                          <p:attrName>style.visibility</p:attrName>
                                        </p:attrNameLst>
                                      </p:cBhvr>
                                      <p:to>
                                        <p:strVal val="visible"/>
                                      </p:to>
                                    </p:set>
                                    <p:animEffect transition="in" filter="fade">
                                      <p:cBhvr>
                                        <p:cTn id="66" dur="1000"/>
                                        <p:tgtEl>
                                          <p:spTgt spid="1026"/>
                                        </p:tgtEl>
                                      </p:cBhvr>
                                    </p:animEffect>
                                    <p:anim calcmode="lin" valueType="num">
                                      <p:cBhvr>
                                        <p:cTn id="67" dur="1000" fill="hold"/>
                                        <p:tgtEl>
                                          <p:spTgt spid="1026"/>
                                        </p:tgtEl>
                                        <p:attrNameLst>
                                          <p:attrName>ppt_x</p:attrName>
                                        </p:attrNameLst>
                                      </p:cBhvr>
                                      <p:tavLst>
                                        <p:tav tm="0">
                                          <p:val>
                                            <p:strVal val="#ppt_x"/>
                                          </p:val>
                                        </p:tav>
                                        <p:tav tm="100000">
                                          <p:val>
                                            <p:strVal val="#ppt_x"/>
                                          </p:val>
                                        </p:tav>
                                      </p:tavLst>
                                    </p:anim>
                                    <p:anim calcmode="lin" valueType="num">
                                      <p:cBhvr>
                                        <p:cTn id="68"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981075"/>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3" y="190056"/>
            <a:ext cx="9504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Missie van de forensische sectie – blik in de toekomst</a:t>
            </a: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0814" y="-20073"/>
            <a:ext cx="2004851" cy="1001148"/>
          </a:xfrm>
          <a:prstGeom prst="rect">
            <a:avLst/>
          </a:prstGeom>
        </p:spPr>
      </p:pic>
      <p:sp>
        <p:nvSpPr>
          <p:cNvPr id="6" name="Tekstvak 5">
            <a:extLst>
              <a:ext uri="{FF2B5EF4-FFF2-40B4-BE49-F238E27FC236}">
                <a16:creationId xmlns:a16="http://schemas.microsoft.com/office/drawing/2014/main" id="{FEFD483D-2276-C213-A656-699ACCEBA7E5}"/>
              </a:ext>
            </a:extLst>
          </p:cNvPr>
          <p:cNvSpPr txBox="1"/>
          <p:nvPr/>
        </p:nvSpPr>
        <p:spPr>
          <a:xfrm>
            <a:off x="934064" y="1635484"/>
            <a:ext cx="9596283" cy="3693319"/>
          </a:xfrm>
          <a:prstGeom prst="rect">
            <a:avLst/>
          </a:prstGeom>
          <a:noFill/>
        </p:spPr>
        <p:txBody>
          <a:bodyPr wrap="square">
            <a:spAutoFit/>
          </a:bodyPr>
          <a:lstStyle/>
          <a:p>
            <a:r>
              <a:rPr lang="nl-NL" b="1" dirty="0">
                <a:solidFill>
                  <a:srgbClr val="7030A0"/>
                </a:solidFill>
              </a:rPr>
              <a:t>Missie</a:t>
            </a:r>
            <a:r>
              <a:rPr lang="nl-NL" dirty="0">
                <a:solidFill>
                  <a:srgbClr val="7030A0"/>
                </a:solidFill>
              </a:rPr>
              <a:t>		</a:t>
            </a:r>
          </a:p>
          <a:p>
            <a:r>
              <a:rPr lang="nl-NL" dirty="0"/>
              <a:t>Bijdragen aan kwaliteit van het professioneel handelen van haar leden door </a:t>
            </a:r>
          </a:p>
          <a:p>
            <a:r>
              <a:rPr lang="nl-NL" dirty="0"/>
              <a:t>belangenbehartiging, kennisoverdracht, netwerken en het stimuleren van </a:t>
            </a:r>
          </a:p>
          <a:p>
            <a:r>
              <a:rPr lang="nl-NL" dirty="0"/>
              <a:t>wetenschappelijk onderzoek. </a:t>
            </a:r>
          </a:p>
          <a:p>
            <a:endParaRPr lang="nl-NL" dirty="0"/>
          </a:p>
          <a:p>
            <a:r>
              <a:rPr lang="nl-NL" dirty="0"/>
              <a:t>Het welzijn en de bescherming van cliënt en samenleving zijn daarbij het uiteindelijke doel.</a:t>
            </a:r>
          </a:p>
          <a:p>
            <a:endParaRPr lang="nl-NL" dirty="0">
              <a:solidFill>
                <a:srgbClr val="7030A0"/>
              </a:solidFill>
            </a:endParaRPr>
          </a:p>
          <a:p>
            <a:r>
              <a:rPr lang="nl-NL" b="1" dirty="0">
                <a:solidFill>
                  <a:srgbClr val="7030A0"/>
                </a:solidFill>
              </a:rPr>
              <a:t>Visie	</a:t>
            </a:r>
            <a:r>
              <a:rPr lang="nl-NL" dirty="0">
                <a:solidFill>
                  <a:srgbClr val="7030A0"/>
                </a:solidFill>
              </a:rPr>
              <a:t>     </a:t>
            </a:r>
          </a:p>
          <a:p>
            <a:r>
              <a:rPr lang="nl-NL" dirty="0"/>
              <a:t>De samenleving en de media zijn regelmatig kritisch over de forensische zorg en daarmee ook over de psychologen. Dat beeld is niet terecht. Bij het NIP vinden we de toegewijde en gemotiveerde psychologen, die complexe patiënten diagnosticeren, behandelen en begeleiden en daarmee een cruciale rol voor forensische patiënten en de veiligheid van samenleving vervullen. Hun inspanning en werk wordt door de sectie actief uitgedragen en doorontwikkeld voor de toekomst. </a:t>
            </a:r>
            <a:endParaRPr lang="nl-NL" dirty="0">
              <a:solidFill>
                <a:srgbClr val="7030A0"/>
              </a:solidFill>
            </a:endParaRPr>
          </a:p>
        </p:txBody>
      </p:sp>
      <p:pic>
        <p:nvPicPr>
          <p:cNvPr id="3074" name="Picture 2" descr="Missie Visie – Stichting Gezond Samenwerken">
            <a:extLst>
              <a:ext uri="{FF2B5EF4-FFF2-40B4-BE49-F238E27FC236}">
                <a16:creationId xmlns:a16="http://schemas.microsoft.com/office/drawing/2014/main" id="{DA8821D4-51EE-0421-F245-F422E6FF9F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0629" y="1171131"/>
            <a:ext cx="2714625"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0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1000"/>
                                        <p:tgtEl>
                                          <p:spTgt spid="6">
                                            <p:txEl>
                                              <p:pRg st="5" end="5"/>
                                            </p:txEl>
                                          </p:spTgt>
                                        </p:tgtEl>
                                      </p:cBhvr>
                                    </p:animEffect>
                                    <p:anim calcmode="lin" valueType="num">
                                      <p:cBhvr>
                                        <p:cTn id="3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074"/>
                                        </p:tgtEl>
                                        <p:attrNameLst>
                                          <p:attrName>style.visibility</p:attrName>
                                        </p:attrNameLst>
                                      </p:cBhvr>
                                      <p:to>
                                        <p:strVal val="visible"/>
                                      </p:to>
                                    </p:set>
                                    <p:animEffect transition="in" filter="fade">
                                      <p:cBhvr>
                                        <p:cTn id="36" dur="1000"/>
                                        <p:tgtEl>
                                          <p:spTgt spid="3074"/>
                                        </p:tgtEl>
                                      </p:cBhvr>
                                    </p:animEffect>
                                    <p:anim calcmode="lin" valueType="num">
                                      <p:cBhvr>
                                        <p:cTn id="37" dur="1000" fill="hold"/>
                                        <p:tgtEl>
                                          <p:spTgt spid="3074"/>
                                        </p:tgtEl>
                                        <p:attrNameLst>
                                          <p:attrName>ppt_x</p:attrName>
                                        </p:attrNameLst>
                                      </p:cBhvr>
                                      <p:tavLst>
                                        <p:tav tm="0">
                                          <p:val>
                                            <p:strVal val="#ppt_x"/>
                                          </p:val>
                                        </p:tav>
                                        <p:tav tm="100000">
                                          <p:val>
                                            <p:strVal val="#ppt_x"/>
                                          </p:val>
                                        </p:tav>
                                      </p:tavLst>
                                    </p:anim>
                                    <p:anim calcmode="lin" valueType="num">
                                      <p:cBhvr>
                                        <p:cTn id="38"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Effect transition="in" filter="fade">
                                      <p:cBhvr>
                                        <p:cTn id="43" dur="1000"/>
                                        <p:tgtEl>
                                          <p:spTgt spid="6">
                                            <p:txEl>
                                              <p:pRg st="7" end="7"/>
                                            </p:txEl>
                                          </p:spTgt>
                                        </p:tgtEl>
                                      </p:cBhvr>
                                    </p:animEffect>
                                    <p:anim calcmode="lin" valueType="num">
                                      <p:cBhvr>
                                        <p:cTn id="44"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
                                            <p:txEl>
                                              <p:pRg st="8" end="8"/>
                                            </p:txEl>
                                          </p:spTgt>
                                        </p:tgtEl>
                                        <p:attrNameLst>
                                          <p:attrName>style.visibility</p:attrName>
                                        </p:attrNameLst>
                                      </p:cBhvr>
                                      <p:to>
                                        <p:strVal val="visible"/>
                                      </p:to>
                                    </p:set>
                                    <p:animEffect transition="in" filter="fade">
                                      <p:cBhvr>
                                        <p:cTn id="48" dur="1000"/>
                                        <p:tgtEl>
                                          <p:spTgt spid="6">
                                            <p:txEl>
                                              <p:pRg st="8" end="8"/>
                                            </p:txEl>
                                          </p:spTgt>
                                        </p:tgtEl>
                                      </p:cBhvr>
                                    </p:animEffect>
                                    <p:anim calcmode="lin" valueType="num">
                                      <p:cBhvr>
                                        <p:cTn id="4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5720778-1496-4B01-B8D2-C28F67CC8803}"/>
              </a:ext>
            </a:extLst>
          </p:cNvPr>
          <p:cNvSpPr>
            <a:spLocks noChangeArrowheads="1"/>
          </p:cNvSpPr>
          <p:nvPr/>
        </p:nvSpPr>
        <p:spPr bwMode="auto">
          <a:xfrm>
            <a:off x="0" y="0"/>
            <a:ext cx="12192000" cy="1144163"/>
          </a:xfrm>
          <a:prstGeom prst="rect">
            <a:avLst/>
          </a:prstGeom>
          <a:solidFill>
            <a:srgbClr val="00424A"/>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endParaRPr lang="nl-NL" altLang="nl-NL" sz="2400">
              <a:latin typeface="Arial" panose="020B0604020202020204" pitchFamily="34" charset="0"/>
            </a:endParaRPr>
          </a:p>
        </p:txBody>
      </p:sp>
      <p:sp>
        <p:nvSpPr>
          <p:cNvPr id="5124" name="Tekstvak 1">
            <a:extLst>
              <a:ext uri="{FF2B5EF4-FFF2-40B4-BE49-F238E27FC236}">
                <a16:creationId xmlns:a16="http://schemas.microsoft.com/office/drawing/2014/main" id="{0DBD7C18-3CB9-4239-B1A6-5C3108813108}"/>
              </a:ext>
            </a:extLst>
          </p:cNvPr>
          <p:cNvSpPr txBox="1">
            <a:spLocks noChangeArrowheads="1"/>
          </p:cNvSpPr>
          <p:nvPr/>
        </p:nvSpPr>
        <p:spPr bwMode="auto">
          <a:xfrm>
            <a:off x="334962" y="190056"/>
            <a:ext cx="99337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dirty="0">
                <a:solidFill>
                  <a:schemeClr val="bg1"/>
                </a:solidFill>
                <a:latin typeface="Playfair display" panose="020B0604020202020204" pitchFamily="2" charset="0"/>
              </a:rPr>
              <a:t>Jaarplan van de Forensische Sectie: drie prioriteiten vanuit de sectie, passend bij de ambities van het NIP</a:t>
            </a:r>
          </a:p>
        </p:txBody>
      </p:sp>
      <p:pic>
        <p:nvPicPr>
          <p:cNvPr id="3" name="Afbeelding 2" descr="Afbeelding met tekst, illustratie, vectorafbeeldingen&#10;&#10;Automatisch gegenereerde beschrijving">
            <a:extLst>
              <a:ext uri="{FF2B5EF4-FFF2-40B4-BE49-F238E27FC236}">
                <a16:creationId xmlns:a16="http://schemas.microsoft.com/office/drawing/2014/main" id="{1D323DDA-CB1F-7F94-2878-E0CDD3AB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8430" y="-27384"/>
            <a:ext cx="2004851" cy="1001148"/>
          </a:xfrm>
          <a:prstGeom prst="rect">
            <a:avLst/>
          </a:prstGeom>
        </p:spPr>
      </p:pic>
      <p:sp>
        <p:nvSpPr>
          <p:cNvPr id="4" name="Tekstvak 3">
            <a:extLst>
              <a:ext uri="{FF2B5EF4-FFF2-40B4-BE49-F238E27FC236}">
                <a16:creationId xmlns:a16="http://schemas.microsoft.com/office/drawing/2014/main" id="{B3F0A3BE-08F2-1287-4D9F-315C23748B15}"/>
              </a:ext>
            </a:extLst>
          </p:cNvPr>
          <p:cNvSpPr txBox="1"/>
          <p:nvPr/>
        </p:nvSpPr>
        <p:spPr>
          <a:xfrm>
            <a:off x="1345414" y="1745079"/>
            <a:ext cx="9683496" cy="5355312"/>
          </a:xfrm>
          <a:prstGeom prst="rect">
            <a:avLst/>
          </a:prstGeom>
          <a:noFill/>
        </p:spPr>
        <p:txBody>
          <a:bodyPr wrap="square" lIns="91440" tIns="45720" rIns="91440" bIns="45720" rtlCol="0" anchor="t">
            <a:spAutoFit/>
          </a:bodyPr>
          <a:lstStyle/>
          <a:p>
            <a:r>
              <a:rPr lang="nl-NL" b="1" dirty="0"/>
              <a:t>Bijdrage leveren aan kwaliteit van zorg en vertegenwoordigen forensische werkveld</a:t>
            </a:r>
          </a:p>
          <a:p>
            <a:pPr marL="285750" indent="-285750">
              <a:buFont typeface="Wingdings" panose="05000000000000000000" pitchFamily="2" charset="2"/>
              <a:buChar char="à"/>
            </a:pPr>
            <a:r>
              <a:rPr lang="nl-NL" dirty="0">
                <a:sym typeface="Wingdings" panose="05000000000000000000" pitchFamily="2" charset="2"/>
              </a:rPr>
              <a:t>subgroep houdt zich bezig met meedenken over en beoordelen van diverse richtlijnen </a:t>
            </a:r>
          </a:p>
          <a:p>
            <a:r>
              <a:rPr lang="nl-NL" dirty="0">
                <a:sym typeface="Wingdings" panose="05000000000000000000" pitchFamily="2" charset="2"/>
              </a:rPr>
              <a:t>en neemt deel aan werkgroepen om ook de forensische blik mee te nemen.</a:t>
            </a:r>
            <a:endParaRPr lang="nl-NL" dirty="0"/>
          </a:p>
          <a:p>
            <a:pPr marL="342900" indent="-342900">
              <a:buAutoNum type="arabicPeriod"/>
            </a:pPr>
            <a:endParaRPr lang="nl-NL" b="1" dirty="0"/>
          </a:p>
          <a:p>
            <a:endParaRPr lang="nl-NL" b="1" dirty="0"/>
          </a:p>
          <a:p>
            <a:r>
              <a:rPr lang="nl-NL" b="1" dirty="0"/>
              <a:t>Invloedrijke speler en netwerken verstevigen en onderhouden</a:t>
            </a:r>
          </a:p>
          <a:p>
            <a:pPr marL="285750" indent="-285750">
              <a:buFont typeface="Wingdings" panose="05000000000000000000" pitchFamily="2" charset="2"/>
              <a:buChar char="à"/>
            </a:pPr>
            <a:r>
              <a:rPr lang="nl-NL" dirty="0">
                <a:sym typeface="Wingdings" panose="05000000000000000000" pitchFamily="2" charset="2"/>
              </a:rPr>
              <a:t>subgroep houdt zich bezig met externe communicatie: </a:t>
            </a:r>
          </a:p>
          <a:p>
            <a:r>
              <a:rPr lang="nl-NL" dirty="0">
                <a:sym typeface="Wingdings" panose="05000000000000000000" pitchFamily="2" charset="2"/>
              </a:rPr>
              <a:t>pers- en (</a:t>
            </a:r>
            <a:r>
              <a:rPr lang="nl-NL" dirty="0" err="1">
                <a:sym typeface="Wingdings" panose="05000000000000000000" pitchFamily="2" charset="2"/>
              </a:rPr>
              <a:t>social</a:t>
            </a:r>
            <a:r>
              <a:rPr lang="nl-NL" dirty="0">
                <a:sym typeface="Wingdings" panose="05000000000000000000" pitchFamily="2" charset="2"/>
              </a:rPr>
              <a:t>) media beleid ontwikkelen, nieuwsbrief. </a:t>
            </a:r>
          </a:p>
          <a:p>
            <a:r>
              <a:rPr lang="nl-NL" dirty="0">
                <a:sym typeface="Wingdings" panose="05000000000000000000" pitchFamily="2" charset="2"/>
              </a:rPr>
              <a:t>We willen ons meer laten horen en ook goede banden onderhouden met onze samenwerkingspartners. </a:t>
            </a:r>
            <a:endParaRPr lang="nl-NL" dirty="0"/>
          </a:p>
          <a:p>
            <a:pPr marL="342900" indent="-342900">
              <a:buAutoNum type="arabicPeriod"/>
            </a:pPr>
            <a:endParaRPr lang="nl-NL" b="1" dirty="0"/>
          </a:p>
          <a:p>
            <a:pPr marL="342900" indent="-342900">
              <a:buAutoNum type="arabicPeriod"/>
            </a:pPr>
            <a:endParaRPr lang="nl-NL" b="1" dirty="0"/>
          </a:p>
          <a:p>
            <a:r>
              <a:rPr lang="nl-NL" b="1" dirty="0"/>
              <a:t>Inhoudelijke bijeenkomsten organiseren en bijwonen</a:t>
            </a:r>
          </a:p>
          <a:p>
            <a:pPr marL="285750" indent="-285750">
              <a:buFont typeface="Wingdings" panose="05000000000000000000" pitchFamily="2" charset="2"/>
              <a:buChar char="à"/>
            </a:pPr>
            <a:r>
              <a:rPr lang="nl-NL" dirty="0">
                <a:sym typeface="Wingdings" panose="05000000000000000000" pitchFamily="2" charset="2"/>
              </a:rPr>
              <a:t>subgroep houdt zich bezig met organisatie van </a:t>
            </a:r>
            <a:r>
              <a:rPr lang="nl-NL" err="1">
                <a:sym typeface="Wingdings" panose="05000000000000000000" pitchFamily="2" charset="2"/>
              </a:rPr>
              <a:t>webinars</a:t>
            </a:r>
            <a:r>
              <a:rPr lang="nl-NL" dirty="0">
                <a:sym typeface="Wingdings" panose="05000000000000000000" pitchFamily="2" charset="2"/>
              </a:rPr>
              <a:t> en evenementen zoals scriptieprijs </a:t>
            </a:r>
            <a:r>
              <a:rPr lang="nl-NL">
                <a:sym typeface="Wingdings" panose="05000000000000000000" pitchFamily="2" charset="2"/>
              </a:rPr>
              <a:t>en</a:t>
            </a:r>
          </a:p>
          <a:p>
            <a:r>
              <a:rPr lang="nl-NL" dirty="0">
                <a:sym typeface="Wingdings" panose="05000000000000000000" pitchFamily="2" charset="2"/>
              </a:rPr>
              <a:t>deelname aan / organisatie van congressen zoals in juni met de sectie neuropsychologie.  </a:t>
            </a:r>
            <a:endParaRPr lang="nl-NL" dirty="0"/>
          </a:p>
          <a:p>
            <a:r>
              <a:rPr lang="nl-NL" dirty="0">
                <a:sym typeface="Wingdings" panose="05000000000000000000" pitchFamily="2" charset="2"/>
              </a:rPr>
              <a:t>We willen zichtbaar en bereikbaar zijn. </a:t>
            </a:r>
            <a:endParaRPr lang="nl-NL" dirty="0"/>
          </a:p>
          <a:p>
            <a:endParaRPr lang="nl-NL" dirty="0"/>
          </a:p>
          <a:p>
            <a:pPr marL="342900" indent="-342900">
              <a:buAutoNum type="arabicPeriod"/>
            </a:pPr>
            <a:endParaRPr lang="nl-NL" dirty="0"/>
          </a:p>
        </p:txBody>
      </p:sp>
      <p:pic>
        <p:nvPicPr>
          <p:cNvPr id="7" name="Graphic 6" descr="Badge: 1 silhouet">
            <a:extLst>
              <a:ext uri="{FF2B5EF4-FFF2-40B4-BE49-F238E27FC236}">
                <a16:creationId xmlns:a16="http://schemas.microsoft.com/office/drawing/2014/main" id="{22138AEF-84AC-284F-5088-01C64D1118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3736" y="1854410"/>
            <a:ext cx="914400" cy="914400"/>
          </a:xfrm>
          <a:prstGeom prst="rect">
            <a:avLst/>
          </a:prstGeom>
        </p:spPr>
      </p:pic>
      <p:pic>
        <p:nvPicPr>
          <p:cNvPr id="9" name="Graphic 8" descr="Badge silhouet">
            <a:extLst>
              <a:ext uri="{FF2B5EF4-FFF2-40B4-BE49-F238E27FC236}">
                <a16:creationId xmlns:a16="http://schemas.microsoft.com/office/drawing/2014/main" id="{1D354A07-C21F-FEEF-2243-E0C79C15A38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48690" y="3520440"/>
            <a:ext cx="914400" cy="914400"/>
          </a:xfrm>
          <a:prstGeom prst="rect">
            <a:avLst/>
          </a:prstGeom>
        </p:spPr>
      </p:pic>
      <p:pic>
        <p:nvPicPr>
          <p:cNvPr id="11" name="Graphic 10" descr="Badge 3 silhouet">
            <a:extLst>
              <a:ext uri="{FF2B5EF4-FFF2-40B4-BE49-F238E27FC236}">
                <a16:creationId xmlns:a16="http://schemas.microsoft.com/office/drawing/2014/main" id="{2E722197-8E64-3F1E-5917-554DE72949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8659" y="5176415"/>
            <a:ext cx="914400" cy="914400"/>
          </a:xfrm>
          <a:prstGeom prst="rect">
            <a:avLst/>
          </a:prstGeom>
        </p:spPr>
      </p:pic>
    </p:spTree>
    <p:extLst>
      <p:ext uri="{BB962C8B-B14F-4D97-AF65-F5344CB8AC3E}">
        <p14:creationId xmlns:p14="http://schemas.microsoft.com/office/powerpoint/2010/main" val="264312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1000"/>
                                        <p:tgtEl>
                                          <p:spTgt spid="4">
                                            <p:txEl>
                                              <p:pRg st="5" end="5"/>
                                            </p:txEl>
                                          </p:spTgt>
                                        </p:tgtEl>
                                      </p:cBhvr>
                                    </p:animEffect>
                                    <p:anim calcmode="lin" valueType="num">
                                      <p:cBhvr>
                                        <p:cTn id="3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fade">
                                      <p:cBhvr>
                                        <p:cTn id="43" dur="1000"/>
                                        <p:tgtEl>
                                          <p:spTgt spid="4">
                                            <p:txEl>
                                              <p:pRg st="6" end="6"/>
                                            </p:txEl>
                                          </p:spTgt>
                                        </p:tgtEl>
                                      </p:cBhvr>
                                    </p:animEffect>
                                    <p:anim calcmode="lin" valueType="num">
                                      <p:cBhvr>
                                        <p:cTn id="4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1000"/>
                                        <p:tgtEl>
                                          <p:spTgt spid="4">
                                            <p:txEl>
                                              <p:pRg st="7" end="7"/>
                                            </p:txEl>
                                          </p:spTgt>
                                        </p:tgtEl>
                                      </p:cBhvr>
                                    </p:animEffect>
                                    <p:anim calcmode="lin" valueType="num">
                                      <p:cBhvr>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animEffect transition="in" filter="fade">
                                      <p:cBhvr>
                                        <p:cTn id="53" dur="1000"/>
                                        <p:tgtEl>
                                          <p:spTgt spid="4">
                                            <p:txEl>
                                              <p:pRg st="8" end="8"/>
                                            </p:txEl>
                                          </p:spTgt>
                                        </p:tgtEl>
                                      </p:cBhvr>
                                    </p:animEffect>
                                    <p:anim calcmode="lin" valueType="num">
                                      <p:cBhvr>
                                        <p:cTn id="5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anim calcmode="lin" valueType="num">
                                      <p:cBhvr>
                                        <p:cTn id="61" dur="1000" fill="hold"/>
                                        <p:tgtEl>
                                          <p:spTgt spid="11"/>
                                        </p:tgtEl>
                                        <p:attrNameLst>
                                          <p:attrName>ppt_x</p:attrName>
                                        </p:attrNameLst>
                                      </p:cBhvr>
                                      <p:tavLst>
                                        <p:tav tm="0">
                                          <p:val>
                                            <p:strVal val="#ppt_x"/>
                                          </p:val>
                                        </p:tav>
                                        <p:tav tm="100000">
                                          <p:val>
                                            <p:strVal val="#ppt_x"/>
                                          </p:val>
                                        </p:tav>
                                      </p:tavLst>
                                    </p:anim>
                                    <p:anim calcmode="lin" valueType="num">
                                      <p:cBhvr>
                                        <p:cTn id="6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animEffect transition="in" filter="fade">
                                      <p:cBhvr>
                                        <p:cTn id="67" dur="1000"/>
                                        <p:tgtEl>
                                          <p:spTgt spid="4">
                                            <p:txEl>
                                              <p:pRg st="11" end="11"/>
                                            </p:txEl>
                                          </p:spTgt>
                                        </p:tgtEl>
                                      </p:cBhvr>
                                    </p:animEffect>
                                    <p:anim calcmode="lin" valueType="num">
                                      <p:cBhvr>
                                        <p:cTn id="6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fade">
                                      <p:cBhvr>
                                        <p:cTn id="72" dur="1000"/>
                                        <p:tgtEl>
                                          <p:spTgt spid="4">
                                            <p:txEl>
                                              <p:pRg st="12" end="12"/>
                                            </p:txEl>
                                          </p:spTgt>
                                        </p:tgtEl>
                                      </p:cBhvr>
                                    </p:animEffect>
                                    <p:anim calcmode="lin" valueType="num">
                                      <p:cBhvr>
                                        <p:cTn id="73"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4">
                                            <p:txEl>
                                              <p:pRg st="13" end="13"/>
                                            </p:txEl>
                                          </p:spTgt>
                                        </p:tgtEl>
                                        <p:attrNameLst>
                                          <p:attrName>style.visibility</p:attrName>
                                        </p:attrNameLst>
                                      </p:cBhvr>
                                      <p:to>
                                        <p:strVal val="visible"/>
                                      </p:to>
                                    </p:set>
                                    <p:animEffect transition="in" filter="fade">
                                      <p:cBhvr>
                                        <p:cTn id="77" dur="1000"/>
                                        <p:tgtEl>
                                          <p:spTgt spid="4">
                                            <p:txEl>
                                              <p:pRg st="13" end="13"/>
                                            </p:txEl>
                                          </p:spTgt>
                                        </p:tgtEl>
                                      </p:cBhvr>
                                    </p:animEffect>
                                    <p:anim calcmode="lin" valueType="num">
                                      <p:cBhvr>
                                        <p:cTn id="78"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4">
                                            <p:txEl>
                                              <p:pRg st="14" end="14"/>
                                            </p:txEl>
                                          </p:spTgt>
                                        </p:tgtEl>
                                        <p:attrNameLst>
                                          <p:attrName>style.visibility</p:attrName>
                                        </p:attrNameLst>
                                      </p:cBhvr>
                                      <p:to>
                                        <p:strVal val="visible"/>
                                      </p:to>
                                    </p:set>
                                    <p:animEffect transition="in" filter="fade">
                                      <p:cBhvr>
                                        <p:cTn id="82" dur="1000"/>
                                        <p:tgtEl>
                                          <p:spTgt spid="4">
                                            <p:txEl>
                                              <p:pRg st="14" end="14"/>
                                            </p:txEl>
                                          </p:spTgt>
                                        </p:tgtEl>
                                      </p:cBhvr>
                                    </p:animEffect>
                                    <p:anim calcmode="lin" valueType="num">
                                      <p:cBhvr>
                                        <p:cTn id="83"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84"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5793f77-2a27-479a-93df-02d9a714c44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6884BBDF01B24AB210516705CA9CB9" ma:contentTypeVersion="11" ma:contentTypeDescription="Create a new document." ma:contentTypeScope="" ma:versionID="42375ca0ca5c306b2a0820221d3d120b">
  <xsd:schema xmlns:xsd="http://www.w3.org/2001/XMLSchema" xmlns:xs="http://www.w3.org/2001/XMLSchema" xmlns:p="http://schemas.microsoft.com/office/2006/metadata/properties" xmlns:ns2="d5793f77-2a27-479a-93df-02d9a714c441" xmlns:ns3="7ddedf91-b89f-43b0-afaa-c13e794b4c32" targetNamespace="http://schemas.microsoft.com/office/2006/metadata/properties" ma:root="true" ma:fieldsID="79dfe002ad46b5a09c8641cae5935859" ns2:_="" ns3:_="">
    <xsd:import namespace="d5793f77-2a27-479a-93df-02d9a714c441"/>
    <xsd:import namespace="7ddedf91-b89f-43b0-afaa-c13e794b4c3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793f77-2a27-479a-93df-02d9a714c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425299e-845a-454a-9b50-91f66462666e"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dedf91-b89f-43b0-afaa-c13e794b4c3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788D6A-6221-4552-A91B-A419E04E68F0}">
  <ds:schemaRefs>
    <ds:schemaRef ds:uri="http://schemas.microsoft.com/office/2006/metadata/properties"/>
    <ds:schemaRef ds:uri="http://schemas.microsoft.com/office/infopath/2007/PartnerControls"/>
    <ds:schemaRef ds:uri="d5793f77-2a27-479a-93df-02d9a714c441"/>
  </ds:schemaRefs>
</ds:datastoreItem>
</file>

<file path=customXml/itemProps2.xml><?xml version="1.0" encoding="utf-8"?>
<ds:datastoreItem xmlns:ds="http://schemas.openxmlformats.org/officeDocument/2006/customXml" ds:itemID="{A10546B7-FF33-4499-A274-61CCCBFA33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793f77-2a27-479a-93df-02d9a714c441"/>
    <ds:schemaRef ds:uri="7ddedf91-b89f-43b0-afaa-c13e794b4c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31C8E3-DD44-4146-B226-9B1C39662B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2850</TotalTime>
  <Words>1152</Words>
  <Application>Microsoft Office PowerPoint</Application>
  <PresentationFormat>Breedbeeld</PresentationFormat>
  <Paragraphs>176</Paragraphs>
  <Slides>12</Slides>
  <Notes>11</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12</vt:i4>
      </vt:variant>
    </vt:vector>
  </HeadingPairs>
  <TitlesOfParts>
    <vt:vector size="21" baseType="lpstr">
      <vt:lpstr>Aptos</vt:lpstr>
      <vt:lpstr>Aptos Display</vt:lpstr>
      <vt:lpstr>Arial</vt:lpstr>
      <vt:lpstr>Calibri</vt:lpstr>
      <vt:lpstr>Playfair display</vt:lpstr>
      <vt:lpstr>Roboto</vt:lpstr>
      <vt:lpstr>Roboto Condensed</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Linda Kiewiet</dc:creator>
  <cp:lastModifiedBy>Wietske Dijkink</cp:lastModifiedBy>
  <cp:revision>47</cp:revision>
  <dcterms:created xsi:type="dcterms:W3CDTF">2023-01-13T13:25:53Z</dcterms:created>
  <dcterms:modified xsi:type="dcterms:W3CDTF">2024-04-03T09:47:29Z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0x0101003A6884BBDF01B24AB210516705CA9CB9</vt:lpwstr>
  </property>
  <property fmtid="{D5CDD505-2E9C-101B-9397-08002B2CF9AE}" pid="3" name="MediaServiceImageTags">
    <vt:lpwstr/>
  </property>
</Properties>
</file>